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handoutMasterIdLst>
    <p:handoutMasterId r:id="rId23"/>
  </p:handoutMasterIdLst>
  <p:sldIdLst>
    <p:sldId id="276" r:id="rId2"/>
    <p:sldId id="285" r:id="rId3"/>
    <p:sldId id="290" r:id="rId4"/>
    <p:sldId id="284" r:id="rId5"/>
    <p:sldId id="286" r:id="rId6"/>
    <p:sldId id="277" r:id="rId7"/>
    <p:sldId id="282" r:id="rId8"/>
    <p:sldId id="292" r:id="rId9"/>
    <p:sldId id="288" r:id="rId10"/>
    <p:sldId id="281" r:id="rId11"/>
    <p:sldId id="278" r:id="rId12"/>
    <p:sldId id="291" r:id="rId13"/>
    <p:sldId id="293" r:id="rId14"/>
    <p:sldId id="287" r:id="rId15"/>
    <p:sldId id="294" r:id="rId16"/>
    <p:sldId id="295" r:id="rId17"/>
    <p:sldId id="296" r:id="rId18"/>
    <p:sldId id="297" r:id="rId19"/>
    <p:sldId id="289" r:id="rId20"/>
    <p:sldId id="283" r:id="rId21"/>
  </p:sldIdLst>
  <p:sldSz cx="9144000" cy="6858000" type="screen4x3"/>
  <p:notesSz cx="6858000" cy="90836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455" autoAdjust="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7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3555"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3556" name="Rectangle 4"/>
          <p:cNvSpPr>
            <a:spLocks noGrp="1" noChangeArrowheads="1"/>
          </p:cNvSpPr>
          <p:nvPr>
            <p:ph type="ftr" sz="quarter" idx="2"/>
          </p:nvPr>
        </p:nvSpPr>
        <p:spPr bwMode="auto">
          <a:xfrm>
            <a:off x="0"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3557" name="Rectangle 5"/>
          <p:cNvSpPr>
            <a:spLocks noGrp="1" noChangeArrowheads="1"/>
          </p:cNvSpPr>
          <p:nvPr>
            <p:ph type="sldNum" sz="quarter" idx="3"/>
          </p:nvPr>
        </p:nvSpPr>
        <p:spPr bwMode="auto">
          <a:xfrm>
            <a:off x="3884613"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E6F6C4E-D188-4E46-A44F-36D0BDCE437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331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58875" y="681038"/>
            <a:ext cx="4541838" cy="3406775"/>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14825"/>
            <a:ext cx="5486400" cy="4087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3319" name="Rectangle 7"/>
          <p:cNvSpPr>
            <a:spLocks noGrp="1" noChangeArrowheads="1"/>
          </p:cNvSpPr>
          <p:nvPr>
            <p:ph type="sldNum" sz="quarter" idx="5"/>
          </p:nvPr>
        </p:nvSpPr>
        <p:spPr bwMode="auto">
          <a:xfrm>
            <a:off x="3884613" y="862806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4967045-F0E4-46DB-97CC-6C3EB9BF0CF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endParaRPr lang="en-US" smtClean="0"/>
          </a:p>
        </p:txBody>
      </p:sp>
      <p:sp>
        <p:nvSpPr>
          <p:cNvPr id="23555" name="Slide Number Placeholder 3"/>
          <p:cNvSpPr>
            <a:spLocks noGrp="1"/>
          </p:cNvSpPr>
          <p:nvPr>
            <p:ph type="sldNum" sz="quarter" idx="5"/>
          </p:nvPr>
        </p:nvSpPr>
        <p:spPr>
          <a:noFill/>
        </p:spPr>
        <p:txBody>
          <a:bodyPr/>
          <a:lstStyle/>
          <a:p>
            <a:fld id="{B7403427-45F0-4A7F-B742-B2506AEF13E2}" type="slidenum">
              <a:rPr lang="en-US" smtClean="0"/>
              <a:pPr/>
              <a:t>6</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r>
              <a:rPr lang="en-US" smtClean="0"/>
              <a:t>This is simultaneously a employment and demand creation policy.  It is also a policy that challenges power relations in the work place.</a:t>
            </a:r>
          </a:p>
        </p:txBody>
      </p:sp>
      <p:sp>
        <p:nvSpPr>
          <p:cNvPr id="56323" name="Slide Number Placeholder 3"/>
          <p:cNvSpPr>
            <a:spLocks noGrp="1"/>
          </p:cNvSpPr>
          <p:nvPr>
            <p:ph type="sldNum" sz="quarter" idx="5"/>
          </p:nvPr>
        </p:nvSpPr>
        <p:spPr>
          <a:noFill/>
        </p:spPr>
        <p:txBody>
          <a:bodyPr/>
          <a:lstStyle/>
          <a:p>
            <a:fld id="{18AAAE1C-5AF6-4071-A49D-D3D1D1510B13}" type="slidenum">
              <a:rPr lang="en-US" smtClean="0"/>
              <a:pPr/>
              <a:t>18</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p:spPr>
        <p:txBody>
          <a:bodyPr/>
          <a:lstStyle/>
          <a:p>
            <a:pPr eaLnBrk="1" hangingPunct="1">
              <a:spcBef>
                <a:spcPct val="0"/>
              </a:spcBef>
            </a:pPr>
            <a:r>
              <a:rPr lang="en-US" smtClean="0"/>
              <a:t>What kind of society does increased inequality create?  </a:t>
            </a:r>
          </a:p>
        </p:txBody>
      </p:sp>
      <p:sp>
        <p:nvSpPr>
          <p:cNvPr id="60419" name="Slide Number Placeholder 3"/>
          <p:cNvSpPr>
            <a:spLocks noGrp="1"/>
          </p:cNvSpPr>
          <p:nvPr>
            <p:ph type="sldNum" sz="quarter" idx="5"/>
          </p:nvPr>
        </p:nvSpPr>
        <p:spPr>
          <a:noFill/>
        </p:spPr>
        <p:txBody>
          <a:bodyPr/>
          <a:lstStyle/>
          <a:p>
            <a:fld id="{BF09FBCE-6733-4200-852A-AEF60DD86F00}"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r>
              <a:rPr lang="en-US" smtClean="0"/>
              <a:t>This is a slightly different way of describing who was poor.  Note the relationship between gender and poverty.  In the UIS, women have consistently represented 55 – 60% of the total poverty population.</a:t>
            </a:r>
          </a:p>
        </p:txBody>
      </p:sp>
      <p:sp>
        <p:nvSpPr>
          <p:cNvPr id="44035" name="Slide Number Placeholder 3"/>
          <p:cNvSpPr>
            <a:spLocks noGrp="1"/>
          </p:cNvSpPr>
          <p:nvPr>
            <p:ph type="sldNum" sz="quarter" idx="5"/>
          </p:nvPr>
        </p:nvSpPr>
        <p:spPr>
          <a:noFill/>
        </p:spPr>
        <p:txBody>
          <a:bodyPr/>
          <a:lstStyle/>
          <a:p>
            <a:fld id="{9B438FA5-F41F-4766-ABE9-E7F4BDDDCA27}" type="slidenum">
              <a:rPr lang="en-US" smtClean="0"/>
              <a:pPr/>
              <a:t>8</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a:spLocks noGrp="1"/>
          </p:cNvSpPr>
          <p:nvPr>
            <p:ph type="body" idx="1"/>
          </p:nvPr>
        </p:nvSpPr>
        <p:spPr>
          <a:noFill/>
          <a:ln/>
        </p:spPr>
        <p:txBody>
          <a:bodyPr/>
          <a:lstStyle/>
          <a:p>
            <a:r>
              <a:rPr lang="en-US" smtClean="0"/>
              <a:t>This chart presents the net changes in official poverty statistics since Harrington wrote, including the gender dimension.  It includes the groups with poverty status at least 50% greater than the population as a whole.</a:t>
            </a:r>
          </a:p>
        </p:txBody>
      </p:sp>
      <p:sp>
        <p:nvSpPr>
          <p:cNvPr id="37891" name="Slide Number Placeholder 3"/>
          <p:cNvSpPr>
            <a:spLocks noGrp="1"/>
          </p:cNvSpPr>
          <p:nvPr>
            <p:ph type="sldNum" sz="quarter" idx="5"/>
          </p:nvPr>
        </p:nvSpPr>
        <p:spPr>
          <a:noFill/>
        </p:spPr>
        <p:txBody>
          <a:bodyPr/>
          <a:lstStyle/>
          <a:p>
            <a:fld id="{170225A1-16E8-4A39-B76A-B1939E0CFD75}" type="slidenum">
              <a:rPr lang="en-US" smtClean="0"/>
              <a:pPr/>
              <a:t>10</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a:ln/>
        </p:spPr>
      </p:sp>
      <p:sp>
        <p:nvSpPr>
          <p:cNvPr id="41986" name="Notes Placeholder 2"/>
          <p:cNvSpPr>
            <a:spLocks noGrp="1"/>
          </p:cNvSpPr>
          <p:nvPr>
            <p:ph type="body" idx="1"/>
          </p:nvPr>
        </p:nvSpPr>
        <p:spPr>
          <a:noFill/>
          <a:ln/>
        </p:spPr>
        <p:txBody>
          <a:bodyPr/>
          <a:lstStyle/>
          <a:p>
            <a:r>
              <a:rPr lang="en-US" smtClean="0"/>
              <a:t>Harrington never uses the word “class” in TOA, a perhaps surprising omission for a socialist.  When asked about this lacunae, he responded that it seemed enough of a shock in the early 1960s to say that poverty was widespread in the US, and he thought that including class might be a bridge too far.  However, the other omission that is a t least as surprising is that he never talks about inequality.  After all, people are poor relative to others.</a:t>
            </a:r>
          </a:p>
        </p:txBody>
      </p:sp>
      <p:sp>
        <p:nvSpPr>
          <p:cNvPr id="41987" name="Slide Number Placeholder 3"/>
          <p:cNvSpPr>
            <a:spLocks noGrp="1"/>
          </p:cNvSpPr>
          <p:nvPr>
            <p:ph type="sldNum" sz="quarter" idx="5"/>
          </p:nvPr>
        </p:nvSpPr>
        <p:spPr>
          <a:noFill/>
        </p:spPr>
        <p:txBody>
          <a:bodyPr/>
          <a:lstStyle/>
          <a:p>
            <a:fld id="{AB179110-59AF-439D-89A6-A6E7F53D4E64}" type="slidenum">
              <a:rPr lang="en-US" smtClean="0"/>
              <a:pPr/>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pPr eaLnBrk="1" hangingPunct="1">
              <a:spcBef>
                <a:spcPct val="0"/>
              </a:spcBef>
            </a:pPr>
            <a:r>
              <a:rPr lang="en-US" smtClean="0"/>
              <a:t>The countries read left to right as you face the graph.  The arrow points to the US.  Among these (mostly) rich countries, only Japan has a higher percentages of children in poverty in one-parent families than the U.S.  Why does one parent working leave so many of our children in poverty? </a:t>
            </a:r>
          </a:p>
        </p:txBody>
      </p:sp>
      <p:sp>
        <p:nvSpPr>
          <p:cNvPr id="45059" name="Slide Number Placeholder 3"/>
          <p:cNvSpPr>
            <a:spLocks noGrp="1"/>
          </p:cNvSpPr>
          <p:nvPr>
            <p:ph type="sldNum" sz="quarter" idx="5"/>
          </p:nvPr>
        </p:nvSpPr>
        <p:spPr>
          <a:noFill/>
        </p:spPr>
        <p:txBody>
          <a:bodyPr/>
          <a:lstStyle/>
          <a:p>
            <a:fld id="{AAE516AA-D117-4AF3-BDFB-55620ABCE926}"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a:ln/>
        </p:spPr>
      </p:sp>
      <p:sp>
        <p:nvSpPr>
          <p:cNvPr id="48130" name="Notes Placeholder 2"/>
          <p:cNvSpPr>
            <a:spLocks noGrp="1"/>
          </p:cNvSpPr>
          <p:nvPr>
            <p:ph type="body" idx="1"/>
          </p:nvPr>
        </p:nvSpPr>
        <p:spPr>
          <a:noFill/>
          <a:ln/>
        </p:spPr>
        <p:txBody>
          <a:bodyPr/>
          <a:lstStyle/>
          <a:p>
            <a:pPr eaLnBrk="1" hangingPunct="1">
              <a:spcBef>
                <a:spcPct val="0"/>
              </a:spcBef>
            </a:pPr>
            <a:r>
              <a:rPr lang="en-US" smtClean="0"/>
              <a:t>The countries read left to right as you face the graph.  The arrow points to the US.  Among these (mostly) rich countries, only Israel and Mexico have higher percentages of low wage workers than the US.  The countries on the left side of the graph (as you face it) make significant use of non-market mechanisms for distributing access to health and education and also provide caring for the very young and the very old on a socialized basis.  This does not mean that they are socialist countries.</a:t>
            </a:r>
          </a:p>
        </p:txBody>
      </p:sp>
      <p:sp>
        <p:nvSpPr>
          <p:cNvPr id="48131" name="Slide Number Placeholder 3"/>
          <p:cNvSpPr>
            <a:spLocks noGrp="1"/>
          </p:cNvSpPr>
          <p:nvPr>
            <p:ph type="sldNum" sz="quarter" idx="5"/>
          </p:nvPr>
        </p:nvSpPr>
        <p:spPr>
          <a:noFill/>
        </p:spPr>
        <p:txBody>
          <a:bodyPr/>
          <a:lstStyle/>
          <a:p>
            <a:fld id="{929387EF-CAF9-4418-B953-3BCE034A91B1}"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p:spPr>
        <p:txBody>
          <a:bodyPr/>
          <a:lstStyle/>
          <a:p>
            <a:r>
              <a:rPr lang="en-US" smtClean="0"/>
              <a:t>Will more education and training get you a better job?  These are the 10 occupations that will see the largest job growth, 2010 – 2020.  They are projected to account for over 1 in 5 new jobs that will be created in the U.S. during the 2010 – 2020 decade.</a:t>
            </a:r>
          </a:p>
        </p:txBody>
      </p:sp>
      <p:sp>
        <p:nvSpPr>
          <p:cNvPr id="50179" name="Slide Number Placeholder 3"/>
          <p:cNvSpPr>
            <a:spLocks noGrp="1"/>
          </p:cNvSpPr>
          <p:nvPr>
            <p:ph type="sldNum" sz="quarter" idx="5"/>
          </p:nvPr>
        </p:nvSpPr>
        <p:spPr>
          <a:noFill/>
        </p:spPr>
        <p:txBody>
          <a:bodyPr/>
          <a:lstStyle/>
          <a:p>
            <a:fld id="{A9FC1A0E-540B-43E7-8B98-7E18F0623A4B}" type="slidenum">
              <a:rPr lang="en-US" smtClean="0"/>
              <a:pPr/>
              <a:t>15</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p:spPr>
        <p:txBody>
          <a:bodyPr/>
          <a:lstStyle/>
          <a:p>
            <a:r>
              <a:rPr lang="en-US" smtClean="0"/>
              <a:t>Direct job creation – as in the 1930s – removes the access to jobs, including good jobs, from the private market.  Instead job creation focuses on unmet social needs.  For example, the US is the only wealthy country where care for the very young and very old is totally a private problem, to be solved by individuals and their families. An interesting -  and important - example of the green economy and its job creating potential is energy retrofitting all public buildings.  </a:t>
            </a:r>
          </a:p>
        </p:txBody>
      </p:sp>
      <p:sp>
        <p:nvSpPr>
          <p:cNvPr id="52227" name="Slide Number Placeholder 3"/>
          <p:cNvSpPr>
            <a:spLocks noGrp="1"/>
          </p:cNvSpPr>
          <p:nvPr>
            <p:ph type="sldNum" sz="quarter" idx="5"/>
          </p:nvPr>
        </p:nvSpPr>
        <p:spPr>
          <a:noFill/>
        </p:spPr>
        <p:txBody>
          <a:bodyPr/>
          <a:lstStyle/>
          <a:p>
            <a:fld id="{15910057-5222-4383-BA60-2276C922265D}" type="slidenum">
              <a:rPr lang="en-US" smtClean="0"/>
              <a:pPr/>
              <a:t>16</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r>
              <a:rPr lang="en-US" smtClean="0"/>
              <a:t>We also determined where – what kinds of work needed to be done.  Thus the program is forward looking, seeking to shape our political economy for the future world.</a:t>
            </a:r>
          </a:p>
        </p:txBody>
      </p:sp>
      <p:sp>
        <p:nvSpPr>
          <p:cNvPr id="54275" name="Slide Number Placeholder 3"/>
          <p:cNvSpPr>
            <a:spLocks noGrp="1"/>
          </p:cNvSpPr>
          <p:nvPr>
            <p:ph type="sldNum" sz="quarter" idx="5"/>
          </p:nvPr>
        </p:nvSpPr>
        <p:spPr>
          <a:noFill/>
        </p:spPr>
        <p:txBody>
          <a:bodyPr/>
          <a:lstStyle/>
          <a:p>
            <a:fld id="{1AE76B4B-B214-4A06-A9F7-1BD8CDAF6E68}" type="slidenum">
              <a:rPr lang="en-US" smtClean="0"/>
              <a:pPr/>
              <a:t>17</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D20060E-5C49-4676-BDE7-50DC2E2631CC}" type="datetime1">
              <a:rPr lang="en-US"/>
              <a:pPr>
                <a:defRPr/>
              </a:pPr>
              <a:t>7/14/2013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6" name="Rectangle 6"/>
          <p:cNvSpPr>
            <a:spLocks noGrp="1" noChangeArrowheads="1"/>
          </p:cNvSpPr>
          <p:nvPr>
            <p:ph type="sldNum" sz="quarter" idx="12"/>
          </p:nvPr>
        </p:nvSpPr>
        <p:spPr>
          <a:ln/>
        </p:spPr>
        <p:txBody>
          <a:bodyPr/>
          <a:lstStyle>
            <a:lvl1pPr>
              <a:defRPr/>
            </a:lvl1pPr>
          </a:lstStyle>
          <a:p>
            <a:pPr>
              <a:defRPr/>
            </a:pPr>
            <a:fld id="{03B04484-E91C-4523-927D-1D192283049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FF4BD17-2254-4406-A612-B93B881B688C}" type="datetime1">
              <a:rPr lang="en-US"/>
              <a:pPr>
                <a:defRPr/>
              </a:pPr>
              <a:t>7/14/2013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6" name="Rectangle 6"/>
          <p:cNvSpPr>
            <a:spLocks noGrp="1" noChangeArrowheads="1"/>
          </p:cNvSpPr>
          <p:nvPr>
            <p:ph type="sldNum" sz="quarter" idx="12"/>
          </p:nvPr>
        </p:nvSpPr>
        <p:spPr>
          <a:ln/>
        </p:spPr>
        <p:txBody>
          <a:bodyPr/>
          <a:lstStyle>
            <a:lvl1pPr>
              <a:defRPr/>
            </a:lvl1pPr>
          </a:lstStyle>
          <a:p>
            <a:pPr>
              <a:defRPr/>
            </a:pPr>
            <a:fld id="{2FB4D266-DE1F-44FD-9113-8B8546D38A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C5A67BC-6DEC-43C4-A185-0C4D09741B3B}" type="datetime1">
              <a:rPr lang="en-US"/>
              <a:pPr>
                <a:defRPr/>
              </a:pPr>
              <a:t>7/14/2013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6" name="Rectangle 6"/>
          <p:cNvSpPr>
            <a:spLocks noGrp="1" noChangeArrowheads="1"/>
          </p:cNvSpPr>
          <p:nvPr>
            <p:ph type="sldNum" sz="quarter" idx="12"/>
          </p:nvPr>
        </p:nvSpPr>
        <p:spPr>
          <a:ln/>
        </p:spPr>
        <p:txBody>
          <a:bodyPr/>
          <a:lstStyle>
            <a:lvl1pPr>
              <a:defRPr/>
            </a:lvl1pPr>
          </a:lstStyle>
          <a:p>
            <a:pPr>
              <a:defRPr/>
            </a:pPr>
            <a:fld id="{E3EDA3A3-ED5C-4EDA-A3BD-A315B33334B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smtClean="0"/>
            </a:lvl1pPr>
          </a:lstStyle>
          <a:p>
            <a:pPr>
              <a:defRPr/>
            </a:pPr>
            <a:fld id="{95129CB8-22F2-4719-8F5C-04A75D955C2E}" type="datetime1">
              <a:rPr lang="en-US"/>
              <a:pPr>
                <a:defRPr/>
              </a:pPr>
              <a:t>7/14/2013</a:t>
            </a:fld>
            <a:endParaRPr lang="en-US"/>
          </a:p>
        </p:txBody>
      </p:sp>
      <p:sp>
        <p:nvSpPr>
          <p:cNvPr id="5" name="Rectangle 5"/>
          <p:cNvSpPr>
            <a:spLocks noGrp="1" noChangeArrowheads="1"/>
          </p:cNvSpPr>
          <p:nvPr>
            <p:ph type="ftr" sz="quarter" idx="11"/>
          </p:nvPr>
        </p:nvSpPr>
        <p:spPr/>
        <p:txBody>
          <a:bodyPr/>
          <a:lstStyle>
            <a:lvl1pPr>
              <a:defRPr smtClean="0"/>
            </a:lvl1pPr>
          </a:lstStyle>
          <a:p>
            <a:pPr>
              <a:defRPr/>
            </a:pPr>
            <a:r>
              <a:rPr lang="en-US"/>
              <a:t>The Other America 11-8-2012</a:t>
            </a:r>
            <a:endParaRPr lang="en-US"/>
          </a:p>
        </p:txBody>
      </p:sp>
      <p:sp>
        <p:nvSpPr>
          <p:cNvPr id="6" name="Rectangle 6"/>
          <p:cNvSpPr>
            <a:spLocks noGrp="1" noChangeArrowheads="1"/>
          </p:cNvSpPr>
          <p:nvPr>
            <p:ph type="sldNum" sz="quarter" idx="12"/>
          </p:nvPr>
        </p:nvSpPr>
        <p:spPr/>
        <p:txBody>
          <a:bodyPr/>
          <a:lstStyle>
            <a:lvl1pPr>
              <a:defRPr/>
            </a:lvl1pPr>
          </a:lstStyle>
          <a:p>
            <a:pPr>
              <a:defRPr/>
            </a:pPr>
            <a:fld id="{10B19D7C-AC19-4E30-B28B-56CA19DF86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7A946A6-5686-4FE6-82F1-E75132D75D63}" type="datetime1">
              <a:rPr lang="en-US"/>
              <a:pPr>
                <a:defRPr/>
              </a:pPr>
              <a:t>7/14/2013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6" name="Rectangle 6"/>
          <p:cNvSpPr>
            <a:spLocks noGrp="1" noChangeArrowheads="1"/>
          </p:cNvSpPr>
          <p:nvPr>
            <p:ph type="sldNum" sz="quarter" idx="12"/>
          </p:nvPr>
        </p:nvSpPr>
        <p:spPr>
          <a:ln/>
        </p:spPr>
        <p:txBody>
          <a:bodyPr/>
          <a:lstStyle>
            <a:lvl1pPr>
              <a:defRPr/>
            </a:lvl1pPr>
          </a:lstStyle>
          <a:p>
            <a:pPr>
              <a:defRPr/>
            </a:pPr>
            <a:fld id="{98F8B535-4E73-46BA-8F8D-073E1C4492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DF136A5-49BB-462D-A452-E97C79A7230A}" type="datetime1">
              <a:rPr lang="en-US"/>
              <a:pPr>
                <a:defRPr/>
              </a:pPr>
              <a:t>7/14/2013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6" name="Rectangle 6"/>
          <p:cNvSpPr>
            <a:spLocks noGrp="1" noChangeArrowheads="1"/>
          </p:cNvSpPr>
          <p:nvPr>
            <p:ph type="sldNum" sz="quarter" idx="12"/>
          </p:nvPr>
        </p:nvSpPr>
        <p:spPr>
          <a:ln/>
        </p:spPr>
        <p:txBody>
          <a:bodyPr/>
          <a:lstStyle>
            <a:lvl1pPr>
              <a:defRPr/>
            </a:lvl1pPr>
          </a:lstStyle>
          <a:p>
            <a:pPr>
              <a:defRPr/>
            </a:pPr>
            <a:fld id="{D35B72FA-803F-4028-B872-902061C6FF1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0F93A3A-C7EB-4E6E-A7D7-03F81F09BA01}" type="datetime1">
              <a:rPr lang="en-US"/>
              <a:pPr>
                <a:defRPr/>
              </a:pPr>
              <a:t>7/14/2013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7" name="Rectangle 6"/>
          <p:cNvSpPr>
            <a:spLocks noGrp="1" noChangeArrowheads="1"/>
          </p:cNvSpPr>
          <p:nvPr>
            <p:ph type="sldNum" sz="quarter" idx="12"/>
          </p:nvPr>
        </p:nvSpPr>
        <p:spPr>
          <a:ln/>
        </p:spPr>
        <p:txBody>
          <a:bodyPr/>
          <a:lstStyle>
            <a:lvl1pPr>
              <a:defRPr/>
            </a:lvl1pPr>
          </a:lstStyle>
          <a:p>
            <a:pPr>
              <a:defRPr/>
            </a:pPr>
            <a:fld id="{1678DAE8-384F-49BE-A548-B63170B529D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9174D1F-B87E-4AFF-959B-8CBD3CDE446E}" type="datetime1">
              <a:rPr lang="en-US"/>
              <a:pPr>
                <a:defRPr/>
              </a:pPr>
              <a:t>7/14/2013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9" name="Rectangle 6"/>
          <p:cNvSpPr>
            <a:spLocks noGrp="1" noChangeArrowheads="1"/>
          </p:cNvSpPr>
          <p:nvPr>
            <p:ph type="sldNum" sz="quarter" idx="12"/>
          </p:nvPr>
        </p:nvSpPr>
        <p:spPr>
          <a:ln/>
        </p:spPr>
        <p:txBody>
          <a:bodyPr/>
          <a:lstStyle>
            <a:lvl1pPr>
              <a:defRPr/>
            </a:lvl1pPr>
          </a:lstStyle>
          <a:p>
            <a:pPr>
              <a:defRPr/>
            </a:pPr>
            <a:fld id="{5B3D6904-FDB3-43FF-9893-7F09D57A66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7CC25FE-DFD6-477F-8CC3-9064738E0E83}" type="datetime1">
              <a:rPr lang="en-US"/>
              <a:pPr>
                <a:defRPr/>
              </a:pPr>
              <a:t>7/14/2013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5" name="Rectangle 6"/>
          <p:cNvSpPr>
            <a:spLocks noGrp="1" noChangeArrowheads="1"/>
          </p:cNvSpPr>
          <p:nvPr>
            <p:ph type="sldNum" sz="quarter" idx="12"/>
          </p:nvPr>
        </p:nvSpPr>
        <p:spPr>
          <a:ln/>
        </p:spPr>
        <p:txBody>
          <a:bodyPr/>
          <a:lstStyle>
            <a:lvl1pPr>
              <a:defRPr/>
            </a:lvl1pPr>
          </a:lstStyle>
          <a:p>
            <a:pPr>
              <a:defRPr/>
            </a:pPr>
            <a:fld id="{DA2BB0EF-7A9D-4546-8975-7646181B158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6A4F67D-25D0-4CEC-A9D8-8F524CB17246}" type="datetime1">
              <a:rPr lang="en-US"/>
              <a:pPr>
                <a:defRPr/>
              </a:pPr>
              <a:t>7/14/2013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4" name="Rectangle 6"/>
          <p:cNvSpPr>
            <a:spLocks noGrp="1" noChangeArrowheads="1"/>
          </p:cNvSpPr>
          <p:nvPr>
            <p:ph type="sldNum" sz="quarter" idx="12"/>
          </p:nvPr>
        </p:nvSpPr>
        <p:spPr>
          <a:ln/>
        </p:spPr>
        <p:txBody>
          <a:bodyPr/>
          <a:lstStyle>
            <a:lvl1pPr>
              <a:defRPr/>
            </a:lvl1pPr>
          </a:lstStyle>
          <a:p>
            <a:pPr>
              <a:defRPr/>
            </a:pPr>
            <a:fld id="{B40C6823-5144-4113-B952-B7A0E93B70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977410-F7CE-429A-9C53-E1F25825E86A}" type="datetime1">
              <a:rPr lang="en-US"/>
              <a:pPr>
                <a:defRPr/>
              </a:pPr>
              <a:t>7/14/2013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7" name="Rectangle 6"/>
          <p:cNvSpPr>
            <a:spLocks noGrp="1" noChangeArrowheads="1"/>
          </p:cNvSpPr>
          <p:nvPr>
            <p:ph type="sldNum" sz="quarter" idx="12"/>
          </p:nvPr>
        </p:nvSpPr>
        <p:spPr>
          <a:ln/>
        </p:spPr>
        <p:txBody>
          <a:bodyPr/>
          <a:lstStyle>
            <a:lvl1pPr>
              <a:defRPr/>
            </a:lvl1pPr>
          </a:lstStyle>
          <a:p>
            <a:pPr>
              <a:defRPr/>
            </a:pPr>
            <a:fld id="{7300D4AF-6D51-4396-A8CD-653FE6FFE5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B36C9B0-368E-4D55-B523-8BC24CEB2CEC}" type="datetime1">
              <a:rPr lang="en-US"/>
              <a:pPr>
                <a:defRPr/>
              </a:pPr>
              <a:t>7/14/2013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The Other America 11-8-2012</a:t>
            </a:r>
          </a:p>
        </p:txBody>
      </p:sp>
      <p:sp>
        <p:nvSpPr>
          <p:cNvPr id="7" name="Rectangle 6"/>
          <p:cNvSpPr>
            <a:spLocks noGrp="1" noChangeArrowheads="1"/>
          </p:cNvSpPr>
          <p:nvPr>
            <p:ph type="sldNum" sz="quarter" idx="12"/>
          </p:nvPr>
        </p:nvSpPr>
        <p:spPr>
          <a:ln/>
        </p:spPr>
        <p:txBody>
          <a:bodyPr/>
          <a:lstStyle>
            <a:lvl1pPr>
              <a:defRPr/>
            </a:lvl1pPr>
          </a:lstStyle>
          <a:p>
            <a:pPr>
              <a:defRPr/>
            </a:pPr>
            <a:fld id="{6AC24C66-C923-45B6-864D-A02BCF937A1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fld id="{309C0491-B707-4EFA-AA57-5356FB03D2DD}" type="datetime1">
              <a:rPr lang="en-US"/>
              <a:pPr>
                <a:defRPr/>
              </a:pPr>
              <a:t>7/14/2013</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The Other America 11-8-2012</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BFA71E1-B7F8-471A-A72C-4F50D025E1A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ctrTitle"/>
          </p:nvPr>
        </p:nvSpPr>
        <p:spPr/>
        <p:txBody>
          <a:bodyPr/>
          <a:lstStyle/>
          <a:p>
            <a:r>
              <a:rPr lang="en-US" smtClean="0"/>
              <a:t>The Other America: </a:t>
            </a:r>
            <a:br>
              <a:rPr lang="en-US" smtClean="0"/>
            </a:br>
            <a:r>
              <a:rPr lang="en-US" smtClean="0"/>
              <a:t>Yesterday and Today</a:t>
            </a:r>
          </a:p>
        </p:txBody>
      </p:sp>
      <p:sp>
        <p:nvSpPr>
          <p:cNvPr id="16386" name="Subtitle 2"/>
          <p:cNvSpPr>
            <a:spLocks noGrp="1"/>
          </p:cNvSpPr>
          <p:nvPr>
            <p:ph type="subTitle" idx="1"/>
          </p:nvPr>
        </p:nvSpPr>
        <p:spPr>
          <a:xfrm>
            <a:off x="1219200" y="3886200"/>
            <a:ext cx="6781800" cy="1752600"/>
          </a:xfrm>
        </p:spPr>
        <p:txBody>
          <a:bodyPr/>
          <a:lstStyle/>
          <a:p>
            <a:r>
              <a:rPr lang="en-US" smtClean="0"/>
              <a:t>Bill Barclay</a:t>
            </a:r>
          </a:p>
          <a:p>
            <a:r>
              <a:rPr lang="en-US" smtClean="0"/>
              <a:t>Democratic Socialists of America &amp;</a:t>
            </a:r>
          </a:p>
          <a:p>
            <a:r>
              <a:rPr lang="en-US" smtClean="0"/>
              <a:t>Chicago Political Economy Group</a:t>
            </a:r>
          </a:p>
          <a:p>
            <a:r>
              <a:rPr lang="en-US" smtClean="0"/>
              <a:t>7/12/2013</a:t>
            </a:r>
          </a:p>
        </p:txBody>
      </p:sp>
      <p:pic>
        <p:nvPicPr>
          <p:cNvPr id="16387" name="Picture 4"/>
          <p:cNvPicPr>
            <a:picLocks noChangeAspect="1"/>
          </p:cNvPicPr>
          <p:nvPr/>
        </p:nvPicPr>
        <p:blipFill>
          <a:blip r:embed="rId2"/>
          <a:srcRect/>
          <a:stretch>
            <a:fillRect/>
          </a:stretch>
        </p:blipFill>
        <p:spPr bwMode="auto">
          <a:xfrm>
            <a:off x="7086600" y="0"/>
            <a:ext cx="1981200" cy="2895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en-US" sz="1400"/>
          </a:p>
        </p:txBody>
      </p:sp>
      <p:sp>
        <p:nvSpPr>
          <p:cNvPr id="3076"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0D7A6349-A3EE-4107-80E4-292C76F62F1A}" type="slidenum">
              <a:rPr lang="en-US" sz="1400"/>
              <a:pPr algn="r"/>
              <a:t>10</a:t>
            </a:fld>
            <a:endParaRPr lang="en-US" sz="1400"/>
          </a:p>
        </p:txBody>
      </p:sp>
      <p:sp>
        <p:nvSpPr>
          <p:cNvPr id="3077" name="Rectangle 4"/>
          <p:cNvSpPr>
            <a:spLocks noGrp="1" noChangeArrowheads="1"/>
          </p:cNvSpPr>
          <p:nvPr>
            <p:ph type="title" idx="4294967295"/>
          </p:nvPr>
        </p:nvSpPr>
        <p:spPr>
          <a:xfrm>
            <a:off x="228600" y="274638"/>
            <a:ext cx="8534400" cy="944562"/>
          </a:xfrm>
        </p:spPr>
        <p:txBody>
          <a:bodyPr/>
          <a:lstStyle/>
          <a:p>
            <a:pPr eaLnBrk="1" hangingPunct="1"/>
            <a:r>
              <a:rPr lang="en-US" sz="3000" smtClean="0"/>
              <a:t>Who Is Poor Today: 2011 Official Statistics</a:t>
            </a:r>
          </a:p>
        </p:txBody>
      </p:sp>
      <p:graphicFrame>
        <p:nvGraphicFramePr>
          <p:cNvPr id="3074" name="Object 5"/>
          <p:cNvGraphicFramePr>
            <a:graphicFrameLocks noChangeAspect="1"/>
          </p:cNvGraphicFramePr>
          <p:nvPr>
            <p:ph type="chart" idx="4294967295"/>
          </p:nvPr>
        </p:nvGraphicFramePr>
        <p:xfrm>
          <a:off x="614363" y="1084263"/>
          <a:ext cx="8186737" cy="4535487"/>
        </p:xfrm>
        <a:graphic>
          <a:graphicData uri="http://schemas.openxmlformats.org/presentationml/2006/ole">
            <p:oleObj spid="_x0000_s3074" name="Chart" r:id="rId4" imgW="8200949" imgH="4543349" progId="MSGraph.Chart.8">
              <p:embed followColorScheme="full"/>
            </p:oleObj>
          </a:graphicData>
        </a:graphic>
      </p:graphicFrame>
      <p:sp>
        <p:nvSpPr>
          <p:cNvPr id="3078" name="Text Box 6"/>
          <p:cNvSpPr txBox="1">
            <a:spLocks noChangeArrowheads="1"/>
          </p:cNvSpPr>
          <p:nvPr/>
        </p:nvSpPr>
        <p:spPr bwMode="auto">
          <a:xfrm>
            <a:off x="1423988" y="4379913"/>
            <a:ext cx="184150" cy="396875"/>
          </a:xfrm>
          <a:prstGeom prst="rect">
            <a:avLst/>
          </a:prstGeom>
          <a:noFill/>
          <a:ln w="9525">
            <a:noFill/>
            <a:miter lim="800000"/>
            <a:headEnd/>
            <a:tailEnd/>
          </a:ln>
        </p:spPr>
        <p:txBody>
          <a:bodyPr>
            <a:spAutoFit/>
          </a:bodyPr>
          <a:lstStyle/>
          <a:p>
            <a:r>
              <a:rPr lang="en-US" sz="1000"/>
              <a:t>45</a:t>
            </a:r>
          </a:p>
        </p:txBody>
      </p:sp>
      <p:cxnSp>
        <p:nvCxnSpPr>
          <p:cNvPr id="11" name="Straight Connector 10"/>
          <p:cNvCxnSpPr/>
          <p:nvPr/>
        </p:nvCxnSpPr>
        <p:spPr>
          <a:xfrm>
            <a:off x="1676400" y="4038600"/>
            <a:ext cx="4343400" cy="158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3080" name="TextBox 12"/>
          <p:cNvSpPr txBox="1">
            <a:spLocks noChangeArrowheads="1"/>
          </p:cNvSpPr>
          <p:nvPr/>
        </p:nvSpPr>
        <p:spPr bwMode="auto">
          <a:xfrm>
            <a:off x="2743200" y="3886200"/>
            <a:ext cx="2209800" cy="369888"/>
          </a:xfrm>
          <a:prstGeom prst="rect">
            <a:avLst/>
          </a:prstGeom>
          <a:noFill/>
          <a:ln w="9525">
            <a:noFill/>
            <a:miter lim="800000"/>
            <a:headEnd/>
            <a:tailEnd/>
          </a:ln>
        </p:spPr>
        <p:txBody>
          <a:bodyPr>
            <a:spAutoFit/>
          </a:bodyPr>
          <a:lstStyle/>
          <a:p>
            <a:r>
              <a:rPr lang="en-US" b="1"/>
              <a:t>US Overall: 15.1%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en-US" sz="1400"/>
          </a:p>
        </p:txBody>
      </p:sp>
      <p:sp>
        <p:nvSpPr>
          <p:cNvPr id="4100"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4C91B67D-951C-415E-8172-5841D6E92275}" type="slidenum">
              <a:rPr lang="en-US" sz="1400"/>
              <a:pPr algn="r"/>
              <a:t>11</a:t>
            </a:fld>
            <a:endParaRPr lang="en-US" sz="1400"/>
          </a:p>
        </p:txBody>
      </p:sp>
      <p:sp>
        <p:nvSpPr>
          <p:cNvPr id="4101" name="Rectangle 4"/>
          <p:cNvSpPr>
            <a:spLocks noGrp="1" noChangeArrowheads="1"/>
          </p:cNvSpPr>
          <p:nvPr>
            <p:ph type="title" idx="4294967295"/>
          </p:nvPr>
        </p:nvSpPr>
        <p:spPr>
          <a:xfrm>
            <a:off x="228600" y="274638"/>
            <a:ext cx="8534400" cy="944562"/>
          </a:xfrm>
        </p:spPr>
        <p:txBody>
          <a:bodyPr/>
          <a:lstStyle/>
          <a:p>
            <a:pPr eaLnBrk="1" hangingPunct="1"/>
            <a:r>
              <a:rPr lang="en-US" sz="3000" smtClean="0"/>
              <a:t>Changes in Poverty Status,1959 vs. 2010</a:t>
            </a:r>
          </a:p>
        </p:txBody>
      </p:sp>
      <p:graphicFrame>
        <p:nvGraphicFramePr>
          <p:cNvPr id="4098" name="Object 5"/>
          <p:cNvGraphicFramePr>
            <a:graphicFrameLocks noChangeAspect="1"/>
          </p:cNvGraphicFramePr>
          <p:nvPr>
            <p:ph type="chart" idx="4294967295"/>
          </p:nvPr>
        </p:nvGraphicFramePr>
        <p:xfrm>
          <a:off x="609600" y="1160463"/>
          <a:ext cx="8196263" cy="4535487"/>
        </p:xfrm>
        <a:graphic>
          <a:graphicData uri="http://schemas.openxmlformats.org/presentationml/2006/ole">
            <p:oleObj spid="_x0000_s4098" name="Chart" r:id="rId3" imgW="8210702" imgH="4543349" progId="MSGraph.Chart.8">
              <p:embed followColorScheme="full"/>
            </p:oleObj>
          </a:graphicData>
        </a:graphic>
      </p:graphicFrame>
      <p:sp>
        <p:nvSpPr>
          <p:cNvPr id="4102" name="Text Box 6"/>
          <p:cNvSpPr txBox="1">
            <a:spLocks noChangeArrowheads="1"/>
          </p:cNvSpPr>
          <p:nvPr/>
        </p:nvSpPr>
        <p:spPr bwMode="auto">
          <a:xfrm>
            <a:off x="1423988" y="4379913"/>
            <a:ext cx="184150" cy="396875"/>
          </a:xfrm>
          <a:prstGeom prst="rect">
            <a:avLst/>
          </a:prstGeom>
          <a:noFill/>
          <a:ln w="9525">
            <a:noFill/>
            <a:miter lim="800000"/>
            <a:headEnd/>
            <a:tailEnd/>
          </a:ln>
        </p:spPr>
        <p:txBody>
          <a:bodyPr>
            <a:spAutoFit/>
          </a:bodyPr>
          <a:lstStyle/>
          <a:p>
            <a:r>
              <a:rPr lang="en-US" sz="1000"/>
              <a:t>45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ctrTitle"/>
          </p:nvPr>
        </p:nvSpPr>
        <p:spPr/>
        <p:txBody>
          <a:bodyPr/>
          <a:lstStyle/>
          <a:p>
            <a:r>
              <a:rPr lang="en-US" smtClean="0"/>
              <a:t>From Poverty to Inequality</a:t>
            </a:r>
          </a:p>
        </p:txBody>
      </p:sp>
      <p:sp>
        <p:nvSpPr>
          <p:cNvPr id="40962" name="Subtitle 2"/>
          <p:cNvSpPr>
            <a:spLocks noGrp="1"/>
          </p:cNvSpPr>
          <p:nvPr>
            <p:ph type="subTitle" idx="1"/>
          </p:nvPr>
        </p:nvSpPr>
        <p:spPr/>
        <p:txBody>
          <a:bodyPr/>
          <a:lstStyle/>
          <a:p>
            <a:r>
              <a:rPr lang="en-US" smtClean="0"/>
              <a:t>The US in Comparative Perspective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0" y="381000"/>
            <a:ext cx="9144000" cy="990600"/>
          </a:xfrm>
        </p:spPr>
        <p:txBody>
          <a:bodyPr>
            <a:normAutofit fontScale="90000"/>
          </a:bodyPr>
          <a:lstStyle/>
          <a:p>
            <a:pPr>
              <a:defRPr/>
            </a:pPr>
            <a:r>
              <a:rPr lang="en-US" sz="3200" dirty="0" smtClean="0"/>
              <a:t>Percent of Children in Poverty in Single Parent Families, Parent Working (2008/2009)</a:t>
            </a:r>
          </a:p>
        </p:txBody>
      </p:sp>
      <p:graphicFrame>
        <p:nvGraphicFramePr>
          <p:cNvPr id="33794" name="Object 2"/>
          <p:cNvGraphicFramePr>
            <a:graphicFrameLocks noGrp="1" noChangeAspect="1"/>
          </p:cNvGraphicFramePr>
          <p:nvPr>
            <p:ph type="chart" idx="1"/>
          </p:nvPr>
        </p:nvGraphicFramePr>
        <p:xfrm>
          <a:off x="393700" y="1600200"/>
          <a:ext cx="8178800" cy="4525963"/>
        </p:xfrm>
        <a:graphic>
          <a:graphicData uri="http://schemas.openxmlformats.org/presentationml/2006/ole">
            <p:oleObj spid="_x0000_s33794" name="Chart" r:id="rId4" imgW="8210702" imgH="4543349" progId="MSGraph.Chart.8">
              <p:embed followColorScheme="full"/>
            </p:oleObj>
          </a:graphicData>
        </a:graphic>
      </p:graphicFrame>
      <p:sp>
        <p:nvSpPr>
          <p:cNvPr id="33796" name="TextBox 5"/>
          <p:cNvSpPr txBox="1">
            <a:spLocks noChangeArrowheads="1"/>
          </p:cNvSpPr>
          <p:nvPr/>
        </p:nvSpPr>
        <p:spPr bwMode="auto">
          <a:xfrm>
            <a:off x="6934200" y="1524000"/>
            <a:ext cx="2209800" cy="369888"/>
          </a:xfrm>
          <a:prstGeom prst="rect">
            <a:avLst/>
          </a:prstGeom>
          <a:noFill/>
          <a:ln w="9525">
            <a:noFill/>
            <a:miter lim="800000"/>
            <a:headEnd/>
            <a:tailEnd/>
          </a:ln>
        </p:spPr>
        <p:txBody>
          <a:bodyPr>
            <a:spAutoFit/>
          </a:bodyPr>
          <a:lstStyle/>
          <a:p>
            <a:r>
              <a:rPr lang="en-US"/>
              <a:t>.</a:t>
            </a:r>
          </a:p>
        </p:txBody>
      </p:sp>
      <p:sp>
        <p:nvSpPr>
          <p:cNvPr id="8" name="Down Arrow 7"/>
          <p:cNvSpPr/>
          <p:nvPr/>
        </p:nvSpPr>
        <p:spPr>
          <a:xfrm>
            <a:off x="5638800" y="1600200"/>
            <a:ext cx="304800" cy="9779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381000"/>
            <a:ext cx="8458200" cy="990600"/>
          </a:xfrm>
        </p:spPr>
        <p:txBody>
          <a:bodyPr>
            <a:normAutofit fontScale="90000"/>
          </a:bodyPr>
          <a:lstStyle/>
          <a:p>
            <a:pPr>
              <a:defRPr/>
            </a:pPr>
            <a:r>
              <a:rPr lang="en-US" sz="3200" dirty="0" smtClean="0"/>
              <a:t>Percent of Population with Incomes Less </a:t>
            </a:r>
            <a:br>
              <a:rPr lang="en-US" sz="3200" dirty="0" smtClean="0"/>
            </a:br>
            <a:r>
              <a:rPr lang="en-US" sz="3200" dirty="0" smtClean="0"/>
              <a:t>Than 50% of the Median (2007/2008)</a:t>
            </a:r>
          </a:p>
        </p:txBody>
      </p:sp>
      <p:graphicFrame>
        <p:nvGraphicFramePr>
          <p:cNvPr id="5122" name="Object 2"/>
          <p:cNvGraphicFramePr>
            <a:graphicFrameLocks noGrp="1" noChangeAspect="1"/>
          </p:cNvGraphicFramePr>
          <p:nvPr>
            <p:ph type="chart" idx="1"/>
          </p:nvPr>
        </p:nvGraphicFramePr>
        <p:xfrm>
          <a:off x="393700" y="1600200"/>
          <a:ext cx="8178800" cy="4525963"/>
        </p:xfrm>
        <a:graphic>
          <a:graphicData uri="http://schemas.openxmlformats.org/presentationml/2006/ole">
            <p:oleObj spid="_x0000_s5122" name="Chart" r:id="rId4" imgW="8210702" imgH="4543349" progId="MSGraph.Chart.8">
              <p:embed followColorScheme="full"/>
            </p:oleObj>
          </a:graphicData>
        </a:graphic>
      </p:graphicFrame>
      <p:sp>
        <p:nvSpPr>
          <p:cNvPr id="2" name="TextBox 5"/>
          <p:cNvSpPr txBox="1">
            <a:spLocks noChangeArrowheads="1"/>
          </p:cNvSpPr>
          <p:nvPr/>
        </p:nvSpPr>
        <p:spPr bwMode="auto">
          <a:xfrm>
            <a:off x="6705600" y="1524000"/>
            <a:ext cx="2209800" cy="1200150"/>
          </a:xfrm>
          <a:prstGeom prst="rect">
            <a:avLst/>
          </a:prstGeom>
          <a:noFill/>
          <a:ln w="9525">
            <a:noFill/>
            <a:miter lim="800000"/>
            <a:headEnd/>
            <a:tailEnd/>
          </a:ln>
        </p:spPr>
        <p:txBody>
          <a:bodyPr>
            <a:spAutoFit/>
          </a:bodyPr>
          <a:lstStyle/>
          <a:p>
            <a:r>
              <a:rPr lang="en-US"/>
              <a:t>1 in 6 workers in the US earn less than half the median income.</a:t>
            </a:r>
          </a:p>
        </p:txBody>
      </p:sp>
      <p:sp>
        <p:nvSpPr>
          <p:cNvPr id="5125" name="TextBox 8"/>
          <p:cNvSpPr txBox="1">
            <a:spLocks noChangeArrowheads="1"/>
          </p:cNvSpPr>
          <p:nvPr/>
        </p:nvSpPr>
        <p:spPr bwMode="auto">
          <a:xfrm>
            <a:off x="6629400" y="3276600"/>
            <a:ext cx="2357438" cy="1477963"/>
          </a:xfrm>
          <a:prstGeom prst="rect">
            <a:avLst/>
          </a:prstGeom>
          <a:noFill/>
          <a:ln w="9525">
            <a:noFill/>
            <a:miter lim="800000"/>
            <a:headEnd/>
            <a:tailEnd/>
          </a:ln>
        </p:spPr>
        <p:txBody>
          <a:bodyPr>
            <a:spAutoFit/>
          </a:bodyPr>
          <a:lstStyle/>
          <a:p>
            <a:r>
              <a:rPr lang="en-US"/>
              <a:t>In Denmark, only </a:t>
            </a:r>
          </a:p>
          <a:p>
            <a:r>
              <a:rPr lang="en-US"/>
              <a:t>1 in 16 workers </a:t>
            </a:r>
          </a:p>
          <a:p>
            <a:r>
              <a:rPr lang="en-US"/>
              <a:t>earn less than half </a:t>
            </a:r>
          </a:p>
          <a:p>
            <a:r>
              <a:rPr lang="en-US"/>
              <a:t>the median income.</a:t>
            </a:r>
          </a:p>
        </p:txBody>
      </p:sp>
      <p:sp>
        <p:nvSpPr>
          <p:cNvPr id="8" name="Down Arrow 7"/>
          <p:cNvSpPr/>
          <p:nvPr/>
        </p:nvSpPr>
        <p:spPr>
          <a:xfrm>
            <a:off x="5562600" y="1600200"/>
            <a:ext cx="304800" cy="9779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tx1"/>
                </a:solidFill>
              </a:rPr>
              <a:t>US</a:t>
            </a:r>
          </a:p>
        </p:txBody>
      </p:sp>
      <p:sp>
        <p:nvSpPr>
          <p:cNvPr id="10" name="Down Arrow 9"/>
          <p:cNvSpPr/>
          <p:nvPr/>
        </p:nvSpPr>
        <p:spPr>
          <a:xfrm>
            <a:off x="1524000" y="2590800"/>
            <a:ext cx="304800" cy="15875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200" dirty="0">
                <a:solidFill>
                  <a:schemeClr val="tx1"/>
                </a:solidFill>
              </a:rPr>
              <a:t>Denmark</a:t>
            </a:r>
          </a:p>
        </p:txBody>
      </p:sp>
      <p:sp>
        <p:nvSpPr>
          <p:cNvPr id="11" name="Down Arrow 10"/>
          <p:cNvSpPr/>
          <p:nvPr/>
        </p:nvSpPr>
        <p:spPr>
          <a:xfrm>
            <a:off x="3733800" y="1981200"/>
            <a:ext cx="381000" cy="15113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00" dirty="0">
                <a:solidFill>
                  <a:schemeClr val="tx1"/>
                </a:solidFill>
              </a:rPr>
              <a:t>OECD Avg</a:t>
            </a:r>
            <a:r>
              <a:rPr lang="en-US" sz="10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0" y="274638"/>
            <a:ext cx="8915400" cy="1143000"/>
          </a:xfrm>
        </p:spPr>
        <p:txBody>
          <a:bodyPr/>
          <a:lstStyle/>
          <a:p>
            <a:r>
              <a:rPr lang="en-US" sz="4000" smtClean="0"/>
              <a:t>Where the Jobs will be: 2010 - 2020</a:t>
            </a:r>
          </a:p>
        </p:txBody>
      </p:sp>
      <p:graphicFrame>
        <p:nvGraphicFramePr>
          <p:cNvPr id="6" name="Content Placeholder 5"/>
          <p:cNvGraphicFramePr>
            <a:graphicFrameLocks noGrp="1"/>
          </p:cNvGraphicFramePr>
          <p:nvPr>
            <p:ph idx="1"/>
          </p:nvPr>
        </p:nvGraphicFramePr>
        <p:xfrm>
          <a:off x="457200" y="1600200"/>
          <a:ext cx="8229600" cy="4449763"/>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Occupation</a:t>
                      </a:r>
                      <a:endParaRPr lang="en-US" dirty="0"/>
                    </a:p>
                  </a:txBody>
                  <a:tcPr/>
                </a:tc>
                <a:tc>
                  <a:txBody>
                    <a:bodyPr/>
                    <a:lstStyle/>
                    <a:p>
                      <a:r>
                        <a:rPr lang="en-US" dirty="0" smtClean="0"/>
                        <a:t>Median Annual Wage, 2010</a:t>
                      </a:r>
                      <a:endParaRPr lang="en-US" dirty="0"/>
                    </a:p>
                  </a:txBody>
                  <a:tcPr/>
                </a:tc>
              </a:tr>
              <a:tr h="370840">
                <a:tc>
                  <a:txBody>
                    <a:bodyPr/>
                    <a:lstStyle/>
                    <a:p>
                      <a:r>
                        <a:rPr lang="en-US" b="1" dirty="0" smtClean="0"/>
                        <a:t>All Occupations</a:t>
                      </a:r>
                      <a:endParaRPr lang="en-US" b="1" dirty="0"/>
                    </a:p>
                  </a:txBody>
                  <a:tcPr/>
                </a:tc>
                <a:tc>
                  <a:txBody>
                    <a:bodyPr/>
                    <a:lstStyle/>
                    <a:p>
                      <a:r>
                        <a:rPr lang="en-US" b="1" dirty="0" smtClean="0"/>
                        <a:t>$33,840</a:t>
                      </a:r>
                      <a:endParaRPr lang="en-US" b="1" dirty="0"/>
                    </a:p>
                  </a:txBody>
                  <a:tcPr/>
                </a:tc>
              </a:tr>
              <a:tr h="370840">
                <a:tc>
                  <a:txBody>
                    <a:bodyPr/>
                    <a:lstStyle/>
                    <a:p>
                      <a:r>
                        <a:rPr lang="en-US" dirty="0" smtClean="0"/>
                        <a:t>Registered Nurses</a:t>
                      </a:r>
                      <a:endParaRPr lang="en-US" dirty="0"/>
                    </a:p>
                  </a:txBody>
                  <a:tcPr/>
                </a:tc>
                <a:tc>
                  <a:txBody>
                    <a:bodyPr/>
                    <a:lstStyle/>
                    <a:p>
                      <a:r>
                        <a:rPr lang="en-US" dirty="0" smtClean="0"/>
                        <a:t>$64,690</a:t>
                      </a:r>
                      <a:endParaRPr lang="en-US" dirty="0"/>
                    </a:p>
                  </a:txBody>
                  <a:tcPr/>
                </a:tc>
              </a:tr>
              <a:tr h="370840">
                <a:tc>
                  <a:txBody>
                    <a:bodyPr/>
                    <a:lstStyle/>
                    <a:p>
                      <a:r>
                        <a:rPr lang="en-US" dirty="0" smtClean="0"/>
                        <a:t>Retail Salespersons</a:t>
                      </a:r>
                      <a:endParaRPr lang="en-US" dirty="0"/>
                    </a:p>
                  </a:txBody>
                  <a:tcPr/>
                </a:tc>
                <a:tc>
                  <a:txBody>
                    <a:bodyPr/>
                    <a:lstStyle/>
                    <a:p>
                      <a:r>
                        <a:rPr lang="en-US" dirty="0" smtClean="0"/>
                        <a:t>$20,670</a:t>
                      </a:r>
                      <a:endParaRPr lang="en-US" dirty="0"/>
                    </a:p>
                  </a:txBody>
                  <a:tcPr/>
                </a:tc>
              </a:tr>
              <a:tr h="370840">
                <a:tc>
                  <a:txBody>
                    <a:bodyPr/>
                    <a:lstStyle/>
                    <a:p>
                      <a:r>
                        <a:rPr lang="en-US" dirty="0" smtClean="0"/>
                        <a:t>Home Health</a:t>
                      </a:r>
                      <a:r>
                        <a:rPr lang="en-US" baseline="0" dirty="0" smtClean="0"/>
                        <a:t> Aides</a:t>
                      </a:r>
                      <a:endParaRPr lang="en-US" dirty="0"/>
                    </a:p>
                  </a:txBody>
                  <a:tcPr/>
                </a:tc>
                <a:tc>
                  <a:txBody>
                    <a:bodyPr/>
                    <a:lstStyle/>
                    <a:p>
                      <a:r>
                        <a:rPr lang="en-US" dirty="0" smtClean="0"/>
                        <a:t>$20,050</a:t>
                      </a:r>
                      <a:endParaRPr lang="en-US" dirty="0"/>
                    </a:p>
                  </a:txBody>
                  <a:tcPr/>
                </a:tc>
              </a:tr>
              <a:tr h="370840">
                <a:tc>
                  <a:txBody>
                    <a:bodyPr/>
                    <a:lstStyle/>
                    <a:p>
                      <a:r>
                        <a:rPr lang="en-US" dirty="0" smtClean="0"/>
                        <a:t>Personal Care Aides</a:t>
                      </a:r>
                      <a:endParaRPr lang="en-US" dirty="0"/>
                    </a:p>
                  </a:txBody>
                  <a:tcPr/>
                </a:tc>
                <a:tc>
                  <a:txBody>
                    <a:bodyPr/>
                    <a:lstStyle/>
                    <a:p>
                      <a:r>
                        <a:rPr lang="en-US" dirty="0" smtClean="0"/>
                        <a:t>$19,640</a:t>
                      </a:r>
                      <a:endParaRPr lang="en-US" dirty="0"/>
                    </a:p>
                  </a:txBody>
                  <a:tcPr/>
                </a:tc>
              </a:tr>
              <a:tr h="370840">
                <a:tc>
                  <a:txBody>
                    <a:bodyPr/>
                    <a:lstStyle/>
                    <a:p>
                      <a:r>
                        <a:rPr lang="en-US" dirty="0" smtClean="0"/>
                        <a:t>Office Clerks, General</a:t>
                      </a:r>
                      <a:endParaRPr lang="en-US" dirty="0"/>
                    </a:p>
                  </a:txBody>
                  <a:tcPr/>
                </a:tc>
                <a:tc>
                  <a:txBody>
                    <a:bodyPr/>
                    <a:lstStyle/>
                    <a:p>
                      <a:r>
                        <a:rPr lang="en-US" dirty="0" smtClean="0"/>
                        <a:t>$26,610</a:t>
                      </a:r>
                      <a:endParaRPr lang="en-US" dirty="0"/>
                    </a:p>
                  </a:txBody>
                  <a:tcPr/>
                </a:tc>
              </a:tr>
              <a:tr h="370840">
                <a:tc>
                  <a:txBody>
                    <a:bodyPr/>
                    <a:lstStyle/>
                    <a:p>
                      <a:r>
                        <a:rPr lang="en-US" dirty="0" smtClean="0"/>
                        <a:t>Food Preparation and Service </a:t>
                      </a:r>
                      <a:r>
                        <a:rPr lang="en-US" dirty="0" err="1" smtClean="0"/>
                        <a:t>Wkrs</a:t>
                      </a:r>
                      <a:endParaRPr lang="en-US" dirty="0"/>
                    </a:p>
                  </a:txBody>
                  <a:tcPr/>
                </a:tc>
                <a:tc>
                  <a:txBody>
                    <a:bodyPr/>
                    <a:lstStyle/>
                    <a:p>
                      <a:r>
                        <a:rPr lang="en-US" dirty="0" smtClean="0"/>
                        <a:t>$17,950</a:t>
                      </a:r>
                      <a:endParaRPr lang="en-US" dirty="0"/>
                    </a:p>
                  </a:txBody>
                  <a:tcPr/>
                </a:tc>
              </a:tr>
              <a:tr h="370840">
                <a:tc>
                  <a:txBody>
                    <a:bodyPr/>
                    <a:lstStyle/>
                    <a:p>
                      <a:r>
                        <a:rPr lang="en-US" dirty="0" smtClean="0"/>
                        <a:t>Customer Service Representatives</a:t>
                      </a:r>
                      <a:endParaRPr lang="en-US" dirty="0"/>
                    </a:p>
                  </a:txBody>
                  <a:tcPr/>
                </a:tc>
                <a:tc>
                  <a:txBody>
                    <a:bodyPr/>
                    <a:lstStyle/>
                    <a:p>
                      <a:r>
                        <a:rPr lang="en-US" dirty="0" smtClean="0"/>
                        <a:t>$30,460</a:t>
                      </a:r>
                      <a:endParaRPr lang="en-US" dirty="0"/>
                    </a:p>
                  </a:txBody>
                  <a:tcPr/>
                </a:tc>
              </a:tr>
              <a:tr h="370840">
                <a:tc>
                  <a:txBody>
                    <a:bodyPr/>
                    <a:lstStyle/>
                    <a:p>
                      <a:r>
                        <a:rPr lang="en-US" dirty="0" smtClean="0"/>
                        <a:t>Heavy and Tractor-Trailer Drivers</a:t>
                      </a:r>
                      <a:endParaRPr lang="en-US" dirty="0"/>
                    </a:p>
                  </a:txBody>
                  <a:tcPr/>
                </a:tc>
                <a:tc>
                  <a:txBody>
                    <a:bodyPr/>
                    <a:lstStyle/>
                    <a:p>
                      <a:r>
                        <a:rPr lang="en-US" dirty="0" smtClean="0"/>
                        <a:t>$37,770</a:t>
                      </a:r>
                      <a:endParaRPr lang="en-US" dirty="0"/>
                    </a:p>
                  </a:txBody>
                  <a:tcPr/>
                </a:tc>
              </a:tr>
              <a:tr h="370840">
                <a:tc>
                  <a:txBody>
                    <a:bodyPr/>
                    <a:lstStyle/>
                    <a:p>
                      <a:r>
                        <a:rPr lang="en-US" dirty="0" smtClean="0"/>
                        <a:t>Laborers (freight,</a:t>
                      </a:r>
                      <a:r>
                        <a:rPr lang="en-US" baseline="0" dirty="0" smtClean="0"/>
                        <a:t> stock, hand, etc)</a:t>
                      </a:r>
                      <a:endParaRPr lang="en-US" dirty="0"/>
                    </a:p>
                  </a:txBody>
                  <a:tcPr/>
                </a:tc>
                <a:tc>
                  <a:txBody>
                    <a:bodyPr/>
                    <a:lstStyle/>
                    <a:p>
                      <a:r>
                        <a:rPr lang="en-US" dirty="0" smtClean="0"/>
                        <a:t>$23,460</a:t>
                      </a:r>
                      <a:endParaRPr lang="en-US" dirty="0"/>
                    </a:p>
                  </a:txBody>
                  <a:tcPr/>
                </a:tc>
              </a:tr>
              <a:tr h="370840">
                <a:tc>
                  <a:txBody>
                    <a:bodyPr/>
                    <a:lstStyle/>
                    <a:p>
                      <a:r>
                        <a:rPr lang="en-US" dirty="0" smtClean="0"/>
                        <a:t>Postsecondary</a:t>
                      </a:r>
                      <a:r>
                        <a:rPr lang="en-US" baseline="0" dirty="0" smtClean="0"/>
                        <a:t> Teachers</a:t>
                      </a:r>
                      <a:endParaRPr lang="en-US" dirty="0"/>
                    </a:p>
                  </a:txBody>
                  <a:tcPr/>
                </a:tc>
                <a:tc>
                  <a:txBody>
                    <a:bodyPr/>
                    <a:lstStyle/>
                    <a:p>
                      <a:r>
                        <a:rPr lang="en-US" dirty="0" smtClean="0"/>
                        <a:t>$45,690</a:t>
                      </a:r>
                      <a:endParaRPr lang="en-US"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1"/>
          </p:nvPr>
        </p:nvSpPr>
        <p:spPr>
          <a:xfrm>
            <a:off x="457200" y="1371600"/>
            <a:ext cx="8382000" cy="5943600"/>
          </a:xfrm>
        </p:spPr>
        <p:txBody>
          <a:bodyPr/>
          <a:lstStyle/>
          <a:p>
            <a:r>
              <a:rPr lang="en-US" sz="2800" smtClean="0"/>
              <a:t>CPEG jobs program: A job for anyone</a:t>
            </a:r>
            <a:br>
              <a:rPr lang="en-US" sz="2800" smtClean="0"/>
            </a:br>
            <a:r>
              <a:rPr lang="en-US" sz="2800" smtClean="0"/>
              <a:t>willing and able to work.</a:t>
            </a:r>
          </a:p>
          <a:p>
            <a:pPr lvl="1"/>
            <a:r>
              <a:rPr lang="en-US" sz="2000" smtClean="0"/>
              <a:t>Create 4.5 million new jobs/yr for five years</a:t>
            </a:r>
          </a:p>
          <a:p>
            <a:pPr lvl="1"/>
            <a:endParaRPr lang="en-US" sz="2000" smtClean="0"/>
          </a:p>
          <a:p>
            <a:pPr lvl="1"/>
            <a:r>
              <a:rPr lang="en-US" sz="2000" smtClean="0"/>
              <a:t>Most of those jobs would be </a:t>
            </a:r>
            <a:r>
              <a:rPr lang="en-US" sz="2000" b="1" smtClean="0"/>
              <a:t>direct hires in the public sector</a:t>
            </a:r>
          </a:p>
          <a:p>
            <a:pPr lvl="1"/>
            <a:endParaRPr lang="en-US" sz="2000" b="1" smtClean="0"/>
          </a:p>
          <a:p>
            <a:pPr lvl="1"/>
            <a:r>
              <a:rPr lang="en-US" sz="2000" smtClean="0"/>
              <a:t>Would pay a living wage ($18/hr)</a:t>
            </a:r>
          </a:p>
          <a:p>
            <a:pPr lvl="1"/>
            <a:endParaRPr lang="en-US" sz="2000" smtClean="0"/>
          </a:p>
          <a:p>
            <a:pPr lvl="1"/>
            <a:r>
              <a:rPr lang="en-US" sz="2000" smtClean="0"/>
              <a:t>Included training and a training level for youth entering the labor force</a:t>
            </a:r>
          </a:p>
          <a:p>
            <a:pPr lvl="1"/>
            <a:endParaRPr lang="en-US" sz="2000" smtClean="0"/>
          </a:p>
          <a:p>
            <a:pPr lvl="1"/>
            <a:r>
              <a:rPr lang="en-US" sz="2000" smtClean="0"/>
              <a:t>Include training to being provide skills to workers who may not usually hold these jobs (e.g., women in construction) </a:t>
            </a:r>
          </a:p>
          <a:p>
            <a:pPr lvl="1"/>
            <a:endParaRPr lang="en-US" sz="2900" smtClean="0"/>
          </a:p>
          <a:p>
            <a:pPr lvl="2">
              <a:buFontTx/>
              <a:buNone/>
            </a:pPr>
            <a:endParaRPr lang="en-US" smtClean="0"/>
          </a:p>
        </p:txBody>
      </p:sp>
      <p:sp>
        <p:nvSpPr>
          <p:cNvPr id="51202" name="Title 2"/>
          <p:cNvSpPr>
            <a:spLocks noGrp="1"/>
          </p:cNvSpPr>
          <p:nvPr>
            <p:ph type="title"/>
          </p:nvPr>
        </p:nvSpPr>
        <p:spPr>
          <a:xfrm>
            <a:off x="0" y="381000"/>
            <a:ext cx="9144000" cy="990600"/>
          </a:xfrm>
        </p:spPr>
        <p:txBody>
          <a:bodyPr/>
          <a:lstStyle/>
          <a:p>
            <a:r>
              <a:rPr lang="en-US" sz="4000" smtClean="0"/>
              <a:t>A Social Market Policy for Labor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Content Placeholder 2"/>
          <p:cNvSpPr>
            <a:spLocks noGrp="1"/>
          </p:cNvSpPr>
          <p:nvPr>
            <p:ph idx="1"/>
          </p:nvPr>
        </p:nvSpPr>
        <p:spPr>
          <a:xfrm>
            <a:off x="304800" y="1295400"/>
            <a:ext cx="8458200" cy="5334000"/>
          </a:xfrm>
        </p:spPr>
        <p:txBody>
          <a:bodyPr/>
          <a:lstStyle/>
          <a:p>
            <a:r>
              <a:rPr lang="en-US" sz="2900" smtClean="0"/>
              <a:t>Three targeted areas for employment:	</a:t>
            </a:r>
          </a:p>
          <a:p>
            <a:pPr lvl="1"/>
            <a:r>
              <a:rPr lang="en-US" sz="2100" b="1" smtClean="0"/>
              <a:t>Physical infrastructure </a:t>
            </a:r>
            <a:r>
              <a:rPr lang="en-US" sz="2100" smtClean="0"/>
              <a:t>(highways, bridges, schools, etc.)</a:t>
            </a:r>
          </a:p>
          <a:p>
            <a:pPr lvl="1"/>
            <a:endParaRPr lang="en-US" sz="2100" smtClean="0"/>
          </a:p>
          <a:p>
            <a:pPr lvl="1"/>
            <a:r>
              <a:rPr lang="en-US" sz="2100" b="1" smtClean="0"/>
              <a:t>Social infrastructure </a:t>
            </a:r>
            <a:r>
              <a:rPr lang="en-US" sz="2100" smtClean="0"/>
              <a:t>(CNAs, caring for very young and very old, teacher aids, etc)</a:t>
            </a:r>
          </a:p>
          <a:p>
            <a:pPr lvl="1"/>
            <a:endParaRPr lang="en-US" sz="2100" smtClean="0"/>
          </a:p>
          <a:p>
            <a:pPr lvl="1"/>
            <a:r>
              <a:rPr lang="en-US" sz="2100" b="1" smtClean="0"/>
              <a:t>Green economy </a:t>
            </a:r>
            <a:r>
              <a:rPr lang="en-US" sz="2100" smtClean="0"/>
              <a:t>(manufacturing/services  with higher labor content)</a:t>
            </a:r>
          </a:p>
          <a:p>
            <a:pPr lvl="1">
              <a:buFontTx/>
              <a:buNone/>
            </a:pPr>
            <a:endParaRPr lang="en-US" sz="2900" smtClean="0"/>
          </a:p>
          <a:p>
            <a:r>
              <a:rPr lang="en-US" sz="2900" smtClean="0"/>
              <a:t>How much would it cost? </a:t>
            </a:r>
          </a:p>
          <a:p>
            <a:pPr lvl="1"/>
            <a:r>
              <a:rPr lang="en-US" smtClean="0"/>
              <a:t>$175 billion/cohort or $875 billion by year 5</a:t>
            </a:r>
          </a:p>
        </p:txBody>
      </p:sp>
      <p:sp>
        <p:nvSpPr>
          <p:cNvPr id="53250" name="Title 1"/>
          <p:cNvSpPr>
            <a:spLocks noGrp="1"/>
          </p:cNvSpPr>
          <p:nvPr>
            <p:ph type="title"/>
          </p:nvPr>
        </p:nvSpPr>
        <p:spPr>
          <a:xfrm>
            <a:off x="0" y="381000"/>
            <a:ext cx="9144000" cy="914400"/>
          </a:xfrm>
        </p:spPr>
        <p:txBody>
          <a:bodyPr/>
          <a:lstStyle/>
          <a:p>
            <a:r>
              <a:rPr lang="en-US" sz="4000" smtClean="0"/>
              <a:t>A Social Market Policy for Labor: II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z="4000" smtClean="0"/>
              <a:t>What would this Social Market Policy for Labor do?</a:t>
            </a:r>
          </a:p>
        </p:txBody>
      </p:sp>
      <p:sp>
        <p:nvSpPr>
          <p:cNvPr id="55298" name="Content Placeholder 2"/>
          <p:cNvSpPr>
            <a:spLocks noGrp="1"/>
          </p:cNvSpPr>
          <p:nvPr>
            <p:ph idx="1"/>
          </p:nvPr>
        </p:nvSpPr>
        <p:spPr/>
        <p:txBody>
          <a:bodyPr/>
          <a:lstStyle/>
          <a:p>
            <a:r>
              <a:rPr lang="en-US" smtClean="0"/>
              <a:t>It would end poverty and solve our unemployment problem</a:t>
            </a:r>
          </a:p>
          <a:p>
            <a:r>
              <a:rPr lang="en-US" smtClean="0"/>
              <a:t>It would generate increased aggregate demand in the economy</a:t>
            </a:r>
          </a:p>
          <a:p>
            <a:r>
              <a:rPr lang="en-US" smtClean="0"/>
              <a:t>It would change the power relationships in the workplace</a:t>
            </a:r>
          </a:p>
          <a:p>
            <a:endParaRPr lang="en-US" smtClean="0"/>
          </a:p>
          <a:p>
            <a:r>
              <a:rPr lang="en-US" smtClean="0"/>
              <a:t>Is there anything out there like this? </a:t>
            </a:r>
          </a:p>
          <a:p>
            <a:r>
              <a:rPr lang="en-US" smtClean="0"/>
              <a:t>Yes, HR 1000 (Conyers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Box 3"/>
          <p:cNvSpPr txBox="1">
            <a:spLocks noChangeArrowheads="1"/>
          </p:cNvSpPr>
          <p:nvPr/>
        </p:nvSpPr>
        <p:spPr bwMode="auto">
          <a:xfrm>
            <a:off x="0" y="1981200"/>
            <a:ext cx="9144000" cy="1077913"/>
          </a:xfrm>
          <a:prstGeom prst="rect">
            <a:avLst/>
          </a:prstGeom>
          <a:noFill/>
          <a:ln w="9525">
            <a:noFill/>
            <a:miter lim="800000"/>
            <a:headEnd/>
            <a:tailEnd/>
          </a:ln>
        </p:spPr>
        <p:txBody>
          <a:bodyPr>
            <a:spAutoFit/>
          </a:bodyPr>
          <a:lstStyle/>
          <a:p>
            <a:pPr algn="ctr"/>
            <a:r>
              <a:rPr lang="en-US" sz="3200"/>
              <a:t>“Do you think that, in general,</a:t>
            </a:r>
          </a:p>
          <a:p>
            <a:pPr algn="ctr"/>
            <a:r>
              <a:rPr lang="en-US" sz="3200"/>
              <a:t> most people can be trusted?”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228600"/>
            <a:ext cx="8915400" cy="1143000"/>
          </a:xfrm>
        </p:spPr>
        <p:txBody>
          <a:bodyPr/>
          <a:lstStyle/>
          <a:p>
            <a:r>
              <a:rPr lang="en-US" sz="3600" smtClean="0"/>
              <a:t>1962: Four Documents – and Their Impact</a:t>
            </a:r>
          </a:p>
        </p:txBody>
      </p:sp>
      <p:sp>
        <p:nvSpPr>
          <p:cNvPr id="17410" name="Content Placeholder 2"/>
          <p:cNvSpPr>
            <a:spLocks noGrp="1"/>
          </p:cNvSpPr>
          <p:nvPr>
            <p:ph idx="1"/>
          </p:nvPr>
        </p:nvSpPr>
        <p:spPr/>
        <p:txBody>
          <a:bodyPr/>
          <a:lstStyle/>
          <a:p>
            <a:r>
              <a:rPr lang="en-US" i="1" smtClean="0"/>
              <a:t>The Other America </a:t>
            </a:r>
            <a:r>
              <a:rPr lang="en-US" smtClean="0"/>
              <a:t>– Michael Harrington</a:t>
            </a:r>
          </a:p>
          <a:p>
            <a:pPr lvl="1"/>
            <a:r>
              <a:rPr lang="en-US" smtClean="0"/>
              <a:t>The War on Poverty and Medicare/Medicaid</a:t>
            </a:r>
          </a:p>
          <a:p>
            <a:r>
              <a:rPr lang="en-US" smtClean="0"/>
              <a:t>“The Port Huron Statement” – SDS</a:t>
            </a:r>
          </a:p>
          <a:p>
            <a:pPr lvl="1"/>
            <a:r>
              <a:rPr lang="en-US" smtClean="0"/>
              <a:t>The 1960s student movement</a:t>
            </a:r>
          </a:p>
          <a:p>
            <a:r>
              <a:rPr lang="en-US" i="1" smtClean="0"/>
              <a:t>Silent Spring </a:t>
            </a:r>
            <a:r>
              <a:rPr lang="en-US" smtClean="0"/>
              <a:t>– Rachael Carson</a:t>
            </a:r>
          </a:p>
          <a:p>
            <a:pPr lvl="1"/>
            <a:r>
              <a:rPr lang="en-US" smtClean="0"/>
              <a:t>The environmental movement</a:t>
            </a:r>
          </a:p>
          <a:p>
            <a:r>
              <a:rPr lang="en-US" i="1" smtClean="0"/>
              <a:t>The Feminine Mystique </a:t>
            </a:r>
            <a:r>
              <a:rPr lang="en-US" smtClean="0"/>
              <a:t>– Betty Friedan </a:t>
            </a:r>
          </a:p>
          <a:p>
            <a:pPr lvl="1"/>
            <a:r>
              <a:rPr lang="en-US" smtClean="0"/>
              <a:t>The modern feminist movement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a:xfrm>
            <a:off x="152400" y="457200"/>
            <a:ext cx="8686800" cy="1143000"/>
          </a:xfrm>
        </p:spPr>
        <p:txBody>
          <a:bodyPr/>
          <a:lstStyle/>
          <a:p>
            <a:pPr eaLnBrk="1" hangingPunct="1"/>
            <a:r>
              <a:rPr lang="en-US" sz="4000" smtClean="0"/>
              <a:t>From Poverty to Inequality</a:t>
            </a:r>
          </a:p>
        </p:txBody>
      </p:sp>
      <p:graphicFrame>
        <p:nvGraphicFramePr>
          <p:cNvPr id="6146" name="Object 5"/>
          <p:cNvGraphicFramePr>
            <a:graphicFrameLocks noChangeAspect="1"/>
          </p:cNvGraphicFramePr>
          <p:nvPr>
            <p:ph type="chart" idx="1"/>
          </p:nvPr>
        </p:nvGraphicFramePr>
        <p:xfrm>
          <a:off x="457200" y="1676400"/>
          <a:ext cx="8178800" cy="4521200"/>
        </p:xfrm>
        <a:graphic>
          <a:graphicData uri="http://schemas.openxmlformats.org/presentationml/2006/ole">
            <p:oleObj spid="_x0000_s6146" name="Chart" r:id="rId4" imgW="8200949" imgH="4533900" progId="MSGraph.Chart.8">
              <p:embed followColorScheme="full"/>
            </p:oleObj>
          </a:graphicData>
        </a:graphic>
      </p:graphicFrame>
      <p:sp>
        <p:nvSpPr>
          <p:cNvPr id="5" name="Down Arrow 4"/>
          <p:cNvSpPr/>
          <p:nvPr/>
        </p:nvSpPr>
        <p:spPr>
          <a:xfrm>
            <a:off x="5410200" y="3365500"/>
            <a:ext cx="381000" cy="1206500"/>
          </a:xfrm>
          <a:prstGeom prst="downArrow">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2"/>
          <a:srcRect/>
          <a:stretch>
            <a:fillRect/>
          </a:stretch>
        </p:blipFill>
        <p:spPr bwMode="auto">
          <a:xfrm>
            <a:off x="2971800" y="566738"/>
            <a:ext cx="3152775" cy="5453062"/>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274638"/>
            <a:ext cx="9144000" cy="1143000"/>
          </a:xfrm>
        </p:spPr>
        <p:txBody>
          <a:bodyPr/>
          <a:lstStyle/>
          <a:p>
            <a:r>
              <a:rPr lang="en-US" smtClean="0"/>
              <a:t>Who and Where Were </a:t>
            </a:r>
            <a:br>
              <a:rPr lang="en-US" smtClean="0"/>
            </a:br>
            <a:r>
              <a:rPr lang="en-US" smtClean="0"/>
              <a:t>Harrington’s Poor? </a:t>
            </a:r>
          </a:p>
        </p:txBody>
      </p:sp>
      <p:sp>
        <p:nvSpPr>
          <p:cNvPr id="19458" name="Content Placeholder 2"/>
          <p:cNvSpPr>
            <a:spLocks noGrp="1"/>
          </p:cNvSpPr>
          <p:nvPr>
            <p:ph idx="1"/>
          </p:nvPr>
        </p:nvSpPr>
        <p:spPr>
          <a:xfrm>
            <a:off x="457200" y="1600200"/>
            <a:ext cx="8229600" cy="4724400"/>
          </a:xfrm>
        </p:spPr>
        <p:txBody>
          <a:bodyPr/>
          <a:lstStyle/>
          <a:p>
            <a:r>
              <a:rPr lang="en-US" sz="2600" smtClean="0"/>
              <a:t>People 65 and over</a:t>
            </a:r>
          </a:p>
          <a:p>
            <a:r>
              <a:rPr lang="en-US" sz="2600" smtClean="0"/>
              <a:t>Children under 18</a:t>
            </a:r>
          </a:p>
          <a:p>
            <a:r>
              <a:rPr lang="en-US" sz="2600" smtClean="0"/>
              <a:t>Rural</a:t>
            </a:r>
          </a:p>
          <a:p>
            <a:pPr lvl="1"/>
            <a:r>
              <a:rPr lang="en-US" sz="2000" smtClean="0"/>
              <a:t>Migrants</a:t>
            </a:r>
          </a:p>
          <a:p>
            <a:pPr lvl="1"/>
            <a:r>
              <a:rPr lang="en-US" sz="2000" smtClean="0"/>
              <a:t>Appalachian farmers</a:t>
            </a:r>
          </a:p>
          <a:p>
            <a:r>
              <a:rPr lang="en-US" sz="2600" smtClean="0"/>
              <a:t>Urban </a:t>
            </a:r>
          </a:p>
          <a:p>
            <a:pPr lvl="1"/>
            <a:r>
              <a:rPr lang="en-US" sz="2000" smtClean="0"/>
              <a:t>African Americans</a:t>
            </a:r>
          </a:p>
          <a:p>
            <a:pPr lvl="1"/>
            <a:r>
              <a:rPr lang="en-US" sz="2000" smtClean="0"/>
              <a:t>Rural migrants (especially from Appalachia)</a:t>
            </a:r>
          </a:p>
          <a:p>
            <a:r>
              <a:rPr lang="en-US" sz="2600" smtClean="0"/>
              <a:t>Small town</a:t>
            </a:r>
          </a:p>
          <a:p>
            <a:pPr lvl="1"/>
            <a:r>
              <a:rPr lang="en-US" sz="2000" smtClean="0"/>
              <a:t>Mines close</a:t>
            </a:r>
          </a:p>
          <a:p>
            <a:pPr lvl="1"/>
            <a:r>
              <a:rPr lang="en-US" sz="2000" smtClean="0"/>
              <a:t>Factories move</a:t>
            </a:r>
          </a:p>
          <a:p>
            <a:pPr lvl="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3"/>
          <p:cNvSpPr txBox="1">
            <a:spLocks noChangeArrowheads="1"/>
          </p:cNvSpPr>
          <p:nvPr/>
        </p:nvSpPr>
        <p:spPr bwMode="auto">
          <a:xfrm>
            <a:off x="457200" y="2895600"/>
            <a:ext cx="8229600" cy="1200150"/>
          </a:xfrm>
          <a:prstGeom prst="rect">
            <a:avLst/>
          </a:prstGeom>
          <a:noFill/>
          <a:ln w="9525">
            <a:noFill/>
            <a:miter lim="800000"/>
            <a:headEnd/>
            <a:tailEnd/>
          </a:ln>
        </p:spPr>
        <p:txBody>
          <a:bodyPr>
            <a:spAutoFit/>
          </a:bodyPr>
          <a:lstStyle/>
          <a:p>
            <a:r>
              <a:rPr lang="en-US" sz="2400" b="1"/>
              <a:t>In the sixties we waged a war on poverty, and poverty won.</a:t>
            </a:r>
          </a:p>
          <a:p>
            <a:r>
              <a:rPr lang="en-US" sz="2400" b="1"/>
              <a:t>			- Ronald Reagan, 1987</a:t>
            </a:r>
          </a:p>
        </p:txBody>
      </p:sp>
      <p:sp>
        <p:nvSpPr>
          <p:cNvPr id="20482" name="TextBox 4"/>
          <p:cNvSpPr txBox="1">
            <a:spLocks noChangeArrowheads="1"/>
          </p:cNvSpPr>
          <p:nvPr/>
        </p:nvSpPr>
        <p:spPr bwMode="auto">
          <a:xfrm>
            <a:off x="457200" y="4568825"/>
            <a:ext cx="8229600" cy="830263"/>
          </a:xfrm>
          <a:prstGeom prst="rect">
            <a:avLst/>
          </a:prstGeom>
          <a:noFill/>
          <a:ln w="9525">
            <a:noFill/>
            <a:miter lim="800000"/>
            <a:headEnd/>
            <a:tailEnd/>
          </a:ln>
        </p:spPr>
        <p:txBody>
          <a:bodyPr>
            <a:spAutoFit/>
          </a:bodyPr>
          <a:lstStyle/>
          <a:p>
            <a:r>
              <a:rPr lang="en-US" sz="2400" b="1"/>
              <a:t>The poor you will always have with you.</a:t>
            </a:r>
          </a:p>
          <a:p>
            <a:r>
              <a:rPr lang="en-US" sz="2400" b="1"/>
              <a:t>			- Matthew 26:11</a:t>
            </a:r>
          </a:p>
        </p:txBody>
      </p:sp>
      <p:sp>
        <p:nvSpPr>
          <p:cNvPr id="20483" name="TextBox 7"/>
          <p:cNvSpPr txBox="1">
            <a:spLocks noChangeArrowheads="1"/>
          </p:cNvSpPr>
          <p:nvPr/>
        </p:nvSpPr>
        <p:spPr bwMode="auto">
          <a:xfrm>
            <a:off x="457200" y="990600"/>
            <a:ext cx="8229600" cy="1200150"/>
          </a:xfrm>
          <a:prstGeom prst="rect">
            <a:avLst/>
          </a:prstGeom>
          <a:noFill/>
          <a:ln w="9525">
            <a:noFill/>
            <a:miter lim="800000"/>
            <a:headEnd/>
            <a:tailEnd/>
          </a:ln>
        </p:spPr>
        <p:txBody>
          <a:bodyPr>
            <a:spAutoFit/>
          </a:bodyPr>
          <a:lstStyle/>
          <a:p>
            <a:r>
              <a:rPr lang="en-US" sz="2400" b="1"/>
              <a:t>If a free society cannot help the many who are poor, </a:t>
            </a:r>
          </a:p>
          <a:p>
            <a:r>
              <a:rPr lang="en-US" sz="2400" b="1"/>
              <a:t>it cannot save the few who are rich.</a:t>
            </a:r>
          </a:p>
          <a:p>
            <a:pPr algn="ctr"/>
            <a:r>
              <a:rPr lang="en-US" sz="2400" b="1"/>
              <a:t>  	- John F. Kennedy, 1963</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en-US" sz="1400"/>
          </a:p>
        </p:txBody>
      </p:sp>
      <p:sp>
        <p:nvSpPr>
          <p:cNvPr id="1028"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C97326ED-7791-42D6-A736-DD72C7C56273}" type="slidenum">
              <a:rPr lang="en-US" sz="1400"/>
              <a:pPr algn="r"/>
              <a:t>6</a:t>
            </a:fld>
            <a:endParaRPr lang="en-US" sz="1400"/>
          </a:p>
        </p:txBody>
      </p:sp>
      <p:sp>
        <p:nvSpPr>
          <p:cNvPr id="1029" name="Rectangle 4"/>
          <p:cNvSpPr>
            <a:spLocks noGrp="1" noChangeArrowheads="1"/>
          </p:cNvSpPr>
          <p:nvPr>
            <p:ph type="title" idx="4294967295"/>
          </p:nvPr>
        </p:nvSpPr>
        <p:spPr>
          <a:xfrm>
            <a:off x="0" y="274638"/>
            <a:ext cx="9144000" cy="944562"/>
          </a:xfrm>
        </p:spPr>
        <p:txBody>
          <a:bodyPr/>
          <a:lstStyle/>
          <a:p>
            <a:pPr eaLnBrk="1" hangingPunct="1"/>
            <a:r>
              <a:rPr lang="en-US" sz="3000" smtClean="0"/>
              <a:t>Who Was Poor When Michael Harrington </a:t>
            </a:r>
            <a:br>
              <a:rPr lang="en-US" sz="3000" smtClean="0"/>
            </a:br>
            <a:r>
              <a:rPr lang="en-US" sz="3000" smtClean="0"/>
              <a:t>Wrote </a:t>
            </a:r>
            <a:r>
              <a:rPr lang="en-US" sz="3000" i="1" smtClean="0"/>
              <a:t>The Other America </a:t>
            </a:r>
            <a:r>
              <a:rPr lang="en-US" sz="2000" smtClean="0"/>
              <a:t>(official stats)</a:t>
            </a:r>
          </a:p>
        </p:txBody>
      </p:sp>
      <p:graphicFrame>
        <p:nvGraphicFramePr>
          <p:cNvPr id="1026" name="Object 5"/>
          <p:cNvGraphicFramePr>
            <a:graphicFrameLocks noChangeAspect="1"/>
          </p:cNvGraphicFramePr>
          <p:nvPr>
            <p:ph type="chart" idx="4294967295"/>
          </p:nvPr>
        </p:nvGraphicFramePr>
        <p:xfrm>
          <a:off x="673100" y="1219200"/>
          <a:ext cx="8066088" cy="4495800"/>
        </p:xfrm>
        <a:graphic>
          <a:graphicData uri="http://schemas.openxmlformats.org/presentationml/2006/ole">
            <p:oleObj spid="_x0000_s1026" name="Chart" r:id="rId4" imgW="8220151" imgH="4581449" progId="MSGraph.Chart.8">
              <p:embed followColorScheme="full"/>
            </p:oleObj>
          </a:graphicData>
        </a:graphic>
      </p:graphicFrame>
      <p:sp>
        <p:nvSpPr>
          <p:cNvPr id="1030" name="Text Box 6"/>
          <p:cNvSpPr txBox="1">
            <a:spLocks noChangeArrowheads="1"/>
          </p:cNvSpPr>
          <p:nvPr/>
        </p:nvSpPr>
        <p:spPr bwMode="auto">
          <a:xfrm>
            <a:off x="1423988" y="4379913"/>
            <a:ext cx="184150" cy="396875"/>
          </a:xfrm>
          <a:prstGeom prst="rect">
            <a:avLst/>
          </a:prstGeom>
          <a:noFill/>
          <a:ln w="9525">
            <a:noFill/>
            <a:miter lim="800000"/>
            <a:headEnd/>
            <a:tailEnd/>
          </a:ln>
        </p:spPr>
        <p:txBody>
          <a:bodyPr>
            <a:spAutoFit/>
          </a:bodyPr>
          <a:lstStyle/>
          <a:p>
            <a:r>
              <a:rPr lang="en-US" sz="1000"/>
              <a:t>45</a:t>
            </a:r>
          </a:p>
        </p:txBody>
      </p:sp>
      <p:sp>
        <p:nvSpPr>
          <p:cNvPr id="1031" name="Text Box 7"/>
          <p:cNvSpPr txBox="1">
            <a:spLocks noChangeArrowheads="1"/>
          </p:cNvSpPr>
          <p:nvPr/>
        </p:nvSpPr>
        <p:spPr bwMode="auto">
          <a:xfrm>
            <a:off x="1660525" y="5562600"/>
            <a:ext cx="3290888" cy="461963"/>
          </a:xfrm>
          <a:prstGeom prst="rect">
            <a:avLst/>
          </a:prstGeom>
          <a:noFill/>
          <a:ln w="9525">
            <a:noFill/>
            <a:miter lim="800000"/>
            <a:headEnd/>
            <a:tailEnd/>
          </a:ln>
        </p:spPr>
        <p:txBody>
          <a:bodyPr>
            <a:spAutoFit/>
          </a:bodyPr>
          <a:lstStyle/>
          <a:p>
            <a:r>
              <a:rPr lang="en-US" sz="1200" b="1"/>
              <a:t>*1972 was the first year separate data was </a:t>
            </a:r>
          </a:p>
          <a:p>
            <a:r>
              <a:rPr lang="en-US" sz="1200" b="1"/>
              <a:t>reported for Hispanics </a:t>
            </a:r>
          </a:p>
        </p:txBody>
      </p:sp>
      <p:cxnSp>
        <p:nvCxnSpPr>
          <p:cNvPr id="11" name="Straight Arrow Connector 10"/>
          <p:cNvCxnSpPr/>
          <p:nvPr/>
        </p:nvCxnSpPr>
        <p:spPr>
          <a:xfrm>
            <a:off x="1676400" y="4114800"/>
            <a:ext cx="441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4114800"/>
            <a:ext cx="4343400" cy="158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1034" name="TextBox 14"/>
          <p:cNvSpPr txBox="1">
            <a:spLocks noChangeArrowheads="1"/>
          </p:cNvSpPr>
          <p:nvPr/>
        </p:nvSpPr>
        <p:spPr bwMode="auto">
          <a:xfrm>
            <a:off x="2895600" y="3962400"/>
            <a:ext cx="2146300" cy="369888"/>
          </a:xfrm>
          <a:prstGeom prst="rect">
            <a:avLst/>
          </a:prstGeom>
          <a:noFill/>
          <a:ln w="9525">
            <a:noFill/>
            <a:miter lim="800000"/>
            <a:headEnd/>
            <a:tailEnd/>
          </a:ln>
        </p:spPr>
        <p:txBody>
          <a:bodyPr wrap="none">
            <a:spAutoFit/>
          </a:bodyPr>
          <a:lstStyle/>
          <a:p>
            <a:r>
              <a:rPr lang="en-US" b="1"/>
              <a:t>US Overall: 22.6%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en-US" sz="1400"/>
          </a:p>
        </p:txBody>
      </p:sp>
      <p:sp>
        <p:nvSpPr>
          <p:cNvPr id="205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3ED105AB-8CF9-42F7-A2D0-44A5C3B219DA}" type="slidenum">
              <a:rPr lang="en-US" sz="1400"/>
              <a:pPr algn="r"/>
              <a:t>7</a:t>
            </a:fld>
            <a:endParaRPr lang="en-US" sz="1400"/>
          </a:p>
        </p:txBody>
      </p:sp>
      <p:sp>
        <p:nvSpPr>
          <p:cNvPr id="2053" name="Rectangle 4"/>
          <p:cNvSpPr>
            <a:spLocks noGrp="1" noChangeArrowheads="1"/>
          </p:cNvSpPr>
          <p:nvPr>
            <p:ph type="title" idx="4294967295"/>
          </p:nvPr>
        </p:nvSpPr>
        <p:spPr>
          <a:xfrm>
            <a:off x="228600" y="274638"/>
            <a:ext cx="8534400" cy="944562"/>
          </a:xfrm>
        </p:spPr>
        <p:txBody>
          <a:bodyPr/>
          <a:lstStyle/>
          <a:p>
            <a:pPr eaLnBrk="1" hangingPunct="1"/>
            <a:r>
              <a:rPr lang="en-US" sz="3000" smtClean="0"/>
              <a:t>Percent of Population Officially Poor, 1959 - 2011</a:t>
            </a:r>
          </a:p>
        </p:txBody>
      </p:sp>
      <p:graphicFrame>
        <p:nvGraphicFramePr>
          <p:cNvPr id="2050" name="Object 5"/>
          <p:cNvGraphicFramePr>
            <a:graphicFrameLocks noChangeAspect="1"/>
          </p:cNvGraphicFramePr>
          <p:nvPr>
            <p:ph type="chart" idx="4294967295"/>
          </p:nvPr>
        </p:nvGraphicFramePr>
        <p:xfrm>
          <a:off x="457200" y="762000"/>
          <a:ext cx="8186738" cy="4535488"/>
        </p:xfrm>
        <a:graphic>
          <a:graphicData uri="http://schemas.openxmlformats.org/presentationml/2006/ole">
            <p:oleObj spid="_x0000_s2050" name="Chart" r:id="rId3" imgW="8200949" imgH="4543349" progId="MSGraph.Chart.8">
              <p:embed followColorScheme="full"/>
            </p:oleObj>
          </a:graphicData>
        </a:graphic>
      </p:graphicFrame>
      <p:sp>
        <p:nvSpPr>
          <p:cNvPr id="2054" name="Text Box 6"/>
          <p:cNvSpPr txBox="1">
            <a:spLocks noChangeArrowheads="1"/>
          </p:cNvSpPr>
          <p:nvPr/>
        </p:nvSpPr>
        <p:spPr bwMode="auto">
          <a:xfrm>
            <a:off x="1423988" y="4379913"/>
            <a:ext cx="184150" cy="396875"/>
          </a:xfrm>
          <a:prstGeom prst="rect">
            <a:avLst/>
          </a:prstGeom>
          <a:noFill/>
          <a:ln w="9525">
            <a:noFill/>
            <a:miter lim="800000"/>
            <a:headEnd/>
            <a:tailEnd/>
          </a:ln>
        </p:spPr>
        <p:txBody>
          <a:bodyPr>
            <a:spAutoFit/>
          </a:bodyPr>
          <a:lstStyle/>
          <a:p>
            <a:r>
              <a:rPr lang="en-US" sz="1000"/>
              <a:t>45</a:t>
            </a:r>
          </a:p>
        </p:txBody>
      </p:sp>
      <p:sp>
        <p:nvSpPr>
          <p:cNvPr id="2055" name="TextBox 10"/>
          <p:cNvSpPr txBox="1">
            <a:spLocks noChangeArrowheads="1"/>
          </p:cNvSpPr>
          <p:nvPr/>
        </p:nvSpPr>
        <p:spPr bwMode="auto">
          <a:xfrm>
            <a:off x="6324600" y="5257800"/>
            <a:ext cx="2582863" cy="646113"/>
          </a:xfrm>
          <a:prstGeom prst="rect">
            <a:avLst/>
          </a:prstGeom>
          <a:noFill/>
          <a:ln w="9525">
            <a:noFill/>
            <a:miter lim="800000"/>
            <a:headEnd/>
            <a:tailEnd/>
          </a:ln>
        </p:spPr>
        <p:txBody>
          <a:bodyPr wrap="none">
            <a:spAutoFit/>
          </a:bodyPr>
          <a:lstStyle/>
          <a:p>
            <a:r>
              <a:rPr lang="en-US" b="1"/>
              <a:t>In 1987, Reagan gave </a:t>
            </a:r>
          </a:p>
          <a:p>
            <a:r>
              <a:rPr lang="en-US" b="1"/>
              <a:t>up fighting poverty. </a:t>
            </a:r>
          </a:p>
        </p:txBody>
      </p:sp>
      <p:cxnSp>
        <p:nvCxnSpPr>
          <p:cNvPr id="13" name="Straight Arrow Connector 12"/>
          <p:cNvCxnSpPr/>
          <p:nvPr/>
        </p:nvCxnSpPr>
        <p:spPr>
          <a:xfrm rot="5400000">
            <a:off x="2628901" y="1712912"/>
            <a:ext cx="14478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600701" y="1790700"/>
            <a:ext cx="1295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58" name="TextBox 15"/>
          <p:cNvSpPr txBox="1">
            <a:spLocks noChangeArrowheads="1"/>
          </p:cNvSpPr>
          <p:nvPr/>
        </p:nvSpPr>
        <p:spPr bwMode="auto">
          <a:xfrm>
            <a:off x="2667000" y="1371600"/>
            <a:ext cx="1338263" cy="307975"/>
          </a:xfrm>
          <a:prstGeom prst="rect">
            <a:avLst/>
          </a:prstGeom>
          <a:noFill/>
          <a:ln w="9525">
            <a:noFill/>
            <a:miter lim="800000"/>
            <a:headEnd/>
            <a:tailEnd/>
          </a:ln>
        </p:spPr>
        <p:txBody>
          <a:bodyPr wrap="none">
            <a:spAutoFit/>
          </a:bodyPr>
          <a:lstStyle/>
          <a:p>
            <a:r>
              <a:rPr lang="en-US" sz="1400" b="1"/>
              <a:t>11.4% in 1978</a:t>
            </a:r>
          </a:p>
        </p:txBody>
      </p:sp>
      <p:sp>
        <p:nvSpPr>
          <p:cNvPr id="2059" name="TextBox 16"/>
          <p:cNvSpPr txBox="1">
            <a:spLocks noChangeArrowheads="1"/>
          </p:cNvSpPr>
          <p:nvPr/>
        </p:nvSpPr>
        <p:spPr bwMode="auto">
          <a:xfrm>
            <a:off x="5562600" y="1600200"/>
            <a:ext cx="1338263" cy="307975"/>
          </a:xfrm>
          <a:prstGeom prst="rect">
            <a:avLst/>
          </a:prstGeom>
          <a:noFill/>
          <a:ln w="9525">
            <a:noFill/>
            <a:miter lim="800000"/>
            <a:headEnd/>
            <a:tailEnd/>
          </a:ln>
        </p:spPr>
        <p:txBody>
          <a:bodyPr wrap="none">
            <a:spAutoFit/>
          </a:bodyPr>
          <a:lstStyle/>
          <a:p>
            <a:r>
              <a:rPr lang="en-US" sz="1400" b="1"/>
              <a:t>11.3% in 2000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4"/>
          <p:cNvSpPr txBox="1">
            <a:spLocks noGrp="1"/>
          </p:cNvSpPr>
          <p:nvPr/>
        </p:nvSpPr>
        <p:spPr bwMode="auto">
          <a:xfrm>
            <a:off x="3124200" y="6245225"/>
            <a:ext cx="2895600" cy="476250"/>
          </a:xfrm>
          <a:prstGeom prst="rect">
            <a:avLst/>
          </a:prstGeom>
          <a:noFill/>
          <a:ln w="9525">
            <a:noFill/>
            <a:miter lim="800000"/>
            <a:headEnd/>
            <a:tailEnd/>
          </a:ln>
        </p:spPr>
        <p:txBody>
          <a:bodyPr/>
          <a:lstStyle/>
          <a:p>
            <a:pPr algn="ctr"/>
            <a:endParaRPr lang="en-US" sz="1400"/>
          </a:p>
        </p:txBody>
      </p:sp>
      <p:sp>
        <p:nvSpPr>
          <p:cNvPr id="32772" name="Slide Number Placeholder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A3E1380-3F6C-4921-B9B6-5CBCBDFD8FCA}" type="slidenum">
              <a:rPr lang="en-US" sz="1400"/>
              <a:pPr algn="r"/>
              <a:t>8</a:t>
            </a:fld>
            <a:endParaRPr lang="en-US" sz="1400"/>
          </a:p>
        </p:txBody>
      </p:sp>
      <p:sp>
        <p:nvSpPr>
          <p:cNvPr id="32773" name="Rectangle 4"/>
          <p:cNvSpPr>
            <a:spLocks noGrp="1" noChangeArrowheads="1"/>
          </p:cNvSpPr>
          <p:nvPr>
            <p:ph type="title" idx="4294967295"/>
          </p:nvPr>
        </p:nvSpPr>
        <p:spPr>
          <a:xfrm>
            <a:off x="0" y="274638"/>
            <a:ext cx="9144000" cy="944562"/>
          </a:xfrm>
        </p:spPr>
        <p:txBody>
          <a:bodyPr/>
          <a:lstStyle/>
          <a:p>
            <a:pPr eaLnBrk="1" hangingPunct="1"/>
            <a:r>
              <a:rPr lang="en-US" sz="3000" smtClean="0"/>
              <a:t>Who Was Poor When Michael Harrington </a:t>
            </a:r>
            <a:br>
              <a:rPr lang="en-US" sz="3000" smtClean="0"/>
            </a:br>
            <a:r>
              <a:rPr lang="en-US" sz="3000" smtClean="0"/>
              <a:t>Wrote </a:t>
            </a:r>
            <a:r>
              <a:rPr lang="en-US" sz="3000" i="1" smtClean="0"/>
              <a:t>The Other America </a:t>
            </a:r>
            <a:r>
              <a:rPr lang="en-US" sz="2000" i="1" smtClean="0"/>
              <a:t> </a:t>
            </a:r>
            <a:r>
              <a:rPr lang="en-US" sz="3000" smtClean="0"/>
              <a:t>- another view</a:t>
            </a:r>
          </a:p>
        </p:txBody>
      </p:sp>
      <p:graphicFrame>
        <p:nvGraphicFramePr>
          <p:cNvPr id="32770" name="Object 5"/>
          <p:cNvGraphicFramePr>
            <a:graphicFrameLocks noChangeAspect="1"/>
          </p:cNvGraphicFramePr>
          <p:nvPr>
            <p:ph type="chart" idx="4294967295"/>
          </p:nvPr>
        </p:nvGraphicFramePr>
        <p:xfrm>
          <a:off x="652463" y="1219200"/>
          <a:ext cx="8107362" cy="4495800"/>
        </p:xfrm>
        <a:graphic>
          <a:graphicData uri="http://schemas.openxmlformats.org/presentationml/2006/ole">
            <p:oleObj spid="_x0000_s32770" name="Chart" r:id="rId4" imgW="8210702" imgH="4553102" progId="MSGraph.Chart.8">
              <p:embed followColorScheme="full"/>
            </p:oleObj>
          </a:graphicData>
        </a:graphic>
      </p:graphicFrame>
      <p:sp>
        <p:nvSpPr>
          <p:cNvPr id="32774" name="Text Box 6"/>
          <p:cNvSpPr txBox="1">
            <a:spLocks noChangeArrowheads="1"/>
          </p:cNvSpPr>
          <p:nvPr/>
        </p:nvSpPr>
        <p:spPr bwMode="auto">
          <a:xfrm>
            <a:off x="1423988" y="4379913"/>
            <a:ext cx="184150" cy="396875"/>
          </a:xfrm>
          <a:prstGeom prst="rect">
            <a:avLst/>
          </a:prstGeom>
          <a:noFill/>
          <a:ln w="9525">
            <a:noFill/>
            <a:miter lim="800000"/>
            <a:headEnd/>
            <a:tailEnd/>
          </a:ln>
        </p:spPr>
        <p:txBody>
          <a:bodyPr>
            <a:spAutoFit/>
          </a:bodyPr>
          <a:lstStyle/>
          <a:p>
            <a:r>
              <a:rPr lang="en-US" sz="1000"/>
              <a:t>45</a:t>
            </a:r>
          </a:p>
        </p:txBody>
      </p:sp>
      <p:sp>
        <p:nvSpPr>
          <p:cNvPr id="32775" name="Text Box 7"/>
          <p:cNvSpPr txBox="1">
            <a:spLocks noChangeArrowheads="1"/>
          </p:cNvSpPr>
          <p:nvPr/>
        </p:nvSpPr>
        <p:spPr bwMode="auto">
          <a:xfrm>
            <a:off x="1660525" y="5562600"/>
            <a:ext cx="3290888" cy="461963"/>
          </a:xfrm>
          <a:prstGeom prst="rect">
            <a:avLst/>
          </a:prstGeom>
          <a:noFill/>
          <a:ln w="9525">
            <a:noFill/>
            <a:miter lim="800000"/>
            <a:headEnd/>
            <a:tailEnd/>
          </a:ln>
        </p:spPr>
        <p:txBody>
          <a:bodyPr>
            <a:spAutoFit/>
          </a:bodyPr>
          <a:lstStyle/>
          <a:p>
            <a:r>
              <a:rPr lang="en-US" sz="1200" b="1"/>
              <a:t>*1972 was the first year separate data was </a:t>
            </a:r>
          </a:p>
          <a:p>
            <a:r>
              <a:rPr lang="en-US" sz="1200" b="1"/>
              <a:t>reported for Hispanics </a:t>
            </a:r>
          </a:p>
        </p:txBody>
      </p:sp>
      <p:cxnSp>
        <p:nvCxnSpPr>
          <p:cNvPr id="11" name="Straight Arrow Connector 10"/>
          <p:cNvCxnSpPr/>
          <p:nvPr/>
        </p:nvCxnSpPr>
        <p:spPr>
          <a:xfrm>
            <a:off x="1676400" y="4114800"/>
            <a:ext cx="441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676400" y="4114800"/>
            <a:ext cx="4343400" cy="1588"/>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sp>
        <p:nvSpPr>
          <p:cNvPr id="32778" name="TextBox 14"/>
          <p:cNvSpPr txBox="1">
            <a:spLocks noChangeArrowheads="1"/>
          </p:cNvSpPr>
          <p:nvPr/>
        </p:nvSpPr>
        <p:spPr bwMode="auto">
          <a:xfrm>
            <a:off x="2895600" y="3962400"/>
            <a:ext cx="2146300" cy="369888"/>
          </a:xfrm>
          <a:prstGeom prst="rect">
            <a:avLst/>
          </a:prstGeom>
          <a:noFill/>
          <a:ln w="9525">
            <a:noFill/>
            <a:miter lim="800000"/>
            <a:headEnd/>
            <a:tailEnd/>
          </a:ln>
        </p:spPr>
        <p:txBody>
          <a:bodyPr wrap="none">
            <a:spAutoFit/>
          </a:bodyPr>
          <a:lstStyle/>
          <a:p>
            <a:r>
              <a:rPr lang="en-US" b="1"/>
              <a:t>US Overall: 22.6%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Box 3"/>
          <p:cNvSpPr txBox="1">
            <a:spLocks noChangeArrowheads="1"/>
          </p:cNvSpPr>
          <p:nvPr/>
        </p:nvSpPr>
        <p:spPr bwMode="auto">
          <a:xfrm>
            <a:off x="457200" y="1524000"/>
            <a:ext cx="8229600" cy="2678113"/>
          </a:xfrm>
          <a:prstGeom prst="rect">
            <a:avLst/>
          </a:prstGeom>
          <a:noFill/>
          <a:ln w="9525">
            <a:noFill/>
            <a:miter lim="800000"/>
            <a:headEnd/>
            <a:tailEnd/>
          </a:ln>
        </p:spPr>
        <p:txBody>
          <a:bodyPr>
            <a:spAutoFit/>
          </a:bodyPr>
          <a:lstStyle/>
          <a:p>
            <a:r>
              <a:rPr lang="en-US" sz="2800"/>
              <a:t>“A tremendous growth in the number of working </a:t>
            </a:r>
          </a:p>
          <a:p>
            <a:r>
              <a:rPr lang="en-US" sz="2800"/>
              <a:t>wives is an expensive way to increase income.  It will be paid for in terms of impoverishment of home life, of children who receive less care, love and supervision.”</a:t>
            </a:r>
          </a:p>
          <a:p>
            <a:r>
              <a:rPr lang="en-US" sz="2800"/>
              <a:t>	- Michael Harrington, </a:t>
            </a:r>
            <a:r>
              <a:rPr lang="en-US" sz="2800" i="1"/>
              <a:t>The Other America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4676</TotalTime>
  <Words>1069</Words>
  <Application>Microsoft Office PowerPoint</Application>
  <PresentationFormat>On-screen Show (4:3)</PresentationFormat>
  <Paragraphs>154</Paragraphs>
  <Slides>20</Slides>
  <Notes>11</Notes>
  <HiddenSlides>0</HiddenSlides>
  <MMClips>0</MMClips>
  <ScaleCrop>false</ScaleCrop>
  <HeadingPairs>
    <vt:vector size="8" baseType="variant">
      <vt:variant>
        <vt:lpstr>Fonts Used</vt:lpstr>
      </vt:variant>
      <vt:variant>
        <vt:i4>1</vt:i4>
      </vt:variant>
      <vt:variant>
        <vt:lpstr>Design Template</vt:lpstr>
      </vt:variant>
      <vt:variant>
        <vt:i4>2</vt:i4>
      </vt:variant>
      <vt:variant>
        <vt:lpstr>Embedded OLE Servers</vt:lpstr>
      </vt:variant>
      <vt:variant>
        <vt:i4>1</vt:i4>
      </vt:variant>
      <vt:variant>
        <vt:lpstr>Slide Titles</vt:lpstr>
      </vt:variant>
      <vt:variant>
        <vt:i4>20</vt:i4>
      </vt:variant>
    </vt:vector>
  </HeadingPairs>
  <TitlesOfParts>
    <vt:vector size="24" baseType="lpstr">
      <vt:lpstr>Arial</vt:lpstr>
      <vt:lpstr>Default Design</vt:lpstr>
      <vt:lpstr>Default Design</vt:lpstr>
      <vt:lpstr>Chart</vt:lpstr>
      <vt:lpstr>The Other America:  Yesterday and Today</vt:lpstr>
      <vt:lpstr>1962: Four Documents – and Their Impact</vt:lpstr>
      <vt:lpstr>Slide 3</vt:lpstr>
      <vt:lpstr>Who and Where Were  Harrington’s Poor? </vt:lpstr>
      <vt:lpstr>Slide 5</vt:lpstr>
      <vt:lpstr>Who Was Poor When Michael Harrington  Wrote The Other America (official stats)</vt:lpstr>
      <vt:lpstr>Percent of Population Officially Poor, 1959 - 2011</vt:lpstr>
      <vt:lpstr>Who Was Poor When Michael Harrington  Wrote The Other America  - another view</vt:lpstr>
      <vt:lpstr>Slide 9</vt:lpstr>
      <vt:lpstr>Who Is Poor Today: 2011 Official Statistics</vt:lpstr>
      <vt:lpstr>Changes in Poverty Status,1959 vs. 2010</vt:lpstr>
      <vt:lpstr>From Poverty to Inequality</vt:lpstr>
      <vt:lpstr>Percent of Children in Poverty in Single Parent Families, Parent Working (2008/2009)</vt:lpstr>
      <vt:lpstr>Percent of Population with Incomes Less  Than 50% of the Median (2007/2008)</vt:lpstr>
      <vt:lpstr>Where the Jobs will be: 2010 - 2020</vt:lpstr>
      <vt:lpstr>A Social Market Policy for Labor</vt:lpstr>
      <vt:lpstr>A Social Market Policy for Labor: II</vt:lpstr>
      <vt:lpstr>What would this Social Market Policy for Labor do?</vt:lpstr>
      <vt:lpstr>Slide 19</vt:lpstr>
      <vt:lpstr>From Poverty to Inequality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 A Political Economy in Deficit</dc:title>
  <dc:creator>Bill Barclay</dc:creator>
  <cp:lastModifiedBy>CAROL TRITSCHLER</cp:lastModifiedBy>
  <cp:revision>226</cp:revision>
  <dcterms:created xsi:type="dcterms:W3CDTF">2011-04-16T14:34:48Z</dcterms:created>
  <dcterms:modified xsi:type="dcterms:W3CDTF">2013-07-14T15:01:34Z</dcterms:modified>
</cp:coreProperties>
</file>